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16459200"/>
  <p:notesSz cx="6858000" cy="9144000"/>
  <p:defaultText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BF0"/>
    <a:srgbClr val="FED3E6"/>
    <a:srgbClr val="FEDCDC"/>
    <a:srgbClr val="FFF0E6"/>
    <a:srgbClr val="F0FFF0"/>
    <a:srgbClr val="B4ECFF"/>
    <a:srgbClr val="FEEFE2"/>
    <a:srgbClr val="F0FFEF"/>
    <a:srgbClr val="D7FFD5"/>
    <a:srgbClr val="A8F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6468" y="5208"/>
      </p:cViewPr>
      <p:guideLst>
        <p:guide orient="horz" pos="5184"/>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113021"/>
            <a:ext cx="3730752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9326880"/>
            <a:ext cx="30723840" cy="4206240"/>
          </a:xfrm>
        </p:spPr>
        <p:txBody>
          <a:bodyPr/>
          <a:lstStyle>
            <a:lvl1pPr marL="0" indent="0" algn="ctr">
              <a:buNone/>
              <a:defRPr>
                <a:solidFill>
                  <a:schemeClr val="tx1">
                    <a:tint val="75000"/>
                  </a:schemeClr>
                </a:solidFill>
              </a:defRPr>
            </a:lvl1pPr>
            <a:lvl2pPr marL="1410782" indent="0" algn="ctr">
              <a:buNone/>
              <a:defRPr>
                <a:solidFill>
                  <a:schemeClr val="tx1">
                    <a:tint val="75000"/>
                  </a:schemeClr>
                </a:solidFill>
              </a:defRPr>
            </a:lvl2pPr>
            <a:lvl3pPr marL="2821564" indent="0" algn="ctr">
              <a:buNone/>
              <a:defRPr>
                <a:solidFill>
                  <a:schemeClr val="tx1">
                    <a:tint val="75000"/>
                  </a:schemeClr>
                </a:solidFill>
              </a:defRPr>
            </a:lvl3pPr>
            <a:lvl4pPr marL="4232346" indent="0" algn="ctr">
              <a:buNone/>
              <a:defRPr>
                <a:solidFill>
                  <a:schemeClr val="tx1">
                    <a:tint val="75000"/>
                  </a:schemeClr>
                </a:solidFill>
              </a:defRPr>
            </a:lvl4pPr>
            <a:lvl5pPr marL="5643128" indent="0" algn="ctr">
              <a:buNone/>
              <a:defRPr>
                <a:solidFill>
                  <a:schemeClr val="tx1">
                    <a:tint val="75000"/>
                  </a:schemeClr>
                </a:solidFill>
              </a:defRPr>
            </a:lvl5pPr>
            <a:lvl6pPr marL="7053910" indent="0" algn="ctr">
              <a:buNone/>
              <a:defRPr>
                <a:solidFill>
                  <a:schemeClr val="tx1">
                    <a:tint val="75000"/>
                  </a:schemeClr>
                </a:solidFill>
              </a:defRPr>
            </a:lvl6pPr>
            <a:lvl7pPr marL="8464692" indent="0" algn="ctr">
              <a:buNone/>
              <a:defRPr>
                <a:solidFill>
                  <a:schemeClr val="tx1">
                    <a:tint val="75000"/>
                  </a:schemeClr>
                </a:solidFill>
              </a:defRPr>
            </a:lvl7pPr>
            <a:lvl8pPr marL="9875474" indent="0" algn="ctr">
              <a:buNone/>
              <a:defRPr>
                <a:solidFill>
                  <a:schemeClr val="tx1">
                    <a:tint val="75000"/>
                  </a:schemeClr>
                </a:solidFill>
              </a:defRPr>
            </a:lvl8pPr>
            <a:lvl9pPr marL="112862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A0E22-7B69-49D5-B8A0-9D8463B4135B}" type="datetimeFigureOut">
              <a:rPr lang="en-US" smtClean="0"/>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29036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0E22-7B69-49D5-B8A0-9D8463B4135B}" type="datetimeFigureOut">
              <a:rPr lang="en-US" smtClean="0"/>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288460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1581152"/>
            <a:ext cx="35547303" cy="337070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46" y="1581152"/>
            <a:ext cx="105925617" cy="337070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0E22-7B69-49D5-B8A0-9D8463B4135B}" type="datetimeFigureOut">
              <a:rPr lang="en-US" smtClean="0"/>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211803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BA0E22-7B69-49D5-B8A0-9D8463B4135B}" type="datetimeFigureOut">
              <a:rPr lang="en-US" smtClean="0"/>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130907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10576561"/>
            <a:ext cx="37307520" cy="3268980"/>
          </a:xfrm>
        </p:spPr>
        <p:txBody>
          <a:bodyPr anchor="t"/>
          <a:lstStyle>
            <a:lvl1pPr algn="l">
              <a:defRPr sz="12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6976113"/>
            <a:ext cx="37307520" cy="3600449"/>
          </a:xfrm>
        </p:spPr>
        <p:txBody>
          <a:bodyPr anchor="b"/>
          <a:lstStyle>
            <a:lvl1pPr marL="0" indent="0">
              <a:buNone/>
              <a:defRPr sz="6200">
                <a:solidFill>
                  <a:schemeClr val="tx1">
                    <a:tint val="75000"/>
                  </a:schemeClr>
                </a:solidFill>
              </a:defRPr>
            </a:lvl1pPr>
            <a:lvl2pPr marL="1410782" indent="0">
              <a:buNone/>
              <a:defRPr sz="5600">
                <a:solidFill>
                  <a:schemeClr val="tx1">
                    <a:tint val="75000"/>
                  </a:schemeClr>
                </a:solidFill>
              </a:defRPr>
            </a:lvl2pPr>
            <a:lvl3pPr marL="2821564" indent="0">
              <a:buNone/>
              <a:defRPr sz="4900">
                <a:solidFill>
                  <a:schemeClr val="tx1">
                    <a:tint val="75000"/>
                  </a:schemeClr>
                </a:solidFill>
              </a:defRPr>
            </a:lvl3pPr>
            <a:lvl4pPr marL="4232346" indent="0">
              <a:buNone/>
              <a:defRPr sz="4300">
                <a:solidFill>
                  <a:schemeClr val="tx1">
                    <a:tint val="75000"/>
                  </a:schemeClr>
                </a:solidFill>
              </a:defRPr>
            </a:lvl4pPr>
            <a:lvl5pPr marL="5643128" indent="0">
              <a:buNone/>
              <a:defRPr sz="4300">
                <a:solidFill>
                  <a:schemeClr val="tx1">
                    <a:tint val="75000"/>
                  </a:schemeClr>
                </a:solidFill>
              </a:defRPr>
            </a:lvl5pPr>
            <a:lvl6pPr marL="7053910" indent="0">
              <a:buNone/>
              <a:defRPr sz="4300">
                <a:solidFill>
                  <a:schemeClr val="tx1">
                    <a:tint val="75000"/>
                  </a:schemeClr>
                </a:solidFill>
              </a:defRPr>
            </a:lvl6pPr>
            <a:lvl7pPr marL="8464692" indent="0">
              <a:buNone/>
              <a:defRPr sz="4300">
                <a:solidFill>
                  <a:schemeClr val="tx1">
                    <a:tint val="75000"/>
                  </a:schemeClr>
                </a:solidFill>
              </a:defRPr>
            </a:lvl7pPr>
            <a:lvl8pPr marL="9875474" indent="0">
              <a:buNone/>
              <a:defRPr sz="4300">
                <a:solidFill>
                  <a:schemeClr val="tx1">
                    <a:tint val="75000"/>
                  </a:schemeClr>
                </a:solidFill>
              </a:defRPr>
            </a:lvl8pPr>
            <a:lvl9pPr marL="11286256" indent="0">
              <a:buNone/>
              <a:defRPr sz="4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A0E22-7B69-49D5-B8A0-9D8463B4135B}" type="datetimeFigureOut">
              <a:rPr lang="en-US" smtClean="0"/>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276985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4" y="9216392"/>
            <a:ext cx="70736457" cy="26071829"/>
          </a:xfrm>
        </p:spPr>
        <p:txBody>
          <a:bodyPr/>
          <a:lstStyle>
            <a:lvl1pPr>
              <a:defRPr sz="8600"/>
            </a:lvl1pPr>
            <a:lvl2pPr>
              <a:defRPr sz="7400"/>
            </a:lvl2pPr>
            <a:lvl3pPr>
              <a:defRPr sz="62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23" y="9216392"/>
            <a:ext cx="70736463" cy="26071829"/>
          </a:xfrm>
        </p:spPr>
        <p:txBody>
          <a:bodyPr/>
          <a:lstStyle>
            <a:lvl1pPr>
              <a:defRPr sz="8600"/>
            </a:lvl1pPr>
            <a:lvl2pPr>
              <a:defRPr sz="7400"/>
            </a:lvl2pPr>
            <a:lvl3pPr>
              <a:defRPr sz="6200"/>
            </a:lvl3pPr>
            <a:lvl4pPr>
              <a:defRPr sz="5600"/>
            </a:lvl4pPr>
            <a:lvl5pPr>
              <a:defRPr sz="5600"/>
            </a:lvl5pPr>
            <a:lvl6pPr>
              <a:defRPr sz="5600"/>
            </a:lvl6pPr>
            <a:lvl7pPr>
              <a:defRPr sz="5600"/>
            </a:lvl7pPr>
            <a:lvl8pPr>
              <a:defRPr sz="5600"/>
            </a:lvl8pPr>
            <a:lvl9pPr>
              <a:defRPr sz="5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BA0E22-7B69-49D5-B8A0-9D8463B4135B}" type="datetimeFigureOut">
              <a:rPr lang="en-US" smtClean="0"/>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283057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659131"/>
            <a:ext cx="3950208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3684272"/>
            <a:ext cx="19392903" cy="1535429"/>
          </a:xfrm>
        </p:spPr>
        <p:txBody>
          <a:bodyPr anchor="b"/>
          <a:lstStyle>
            <a:lvl1pPr marL="0" indent="0">
              <a:buNone/>
              <a:defRPr sz="7400" b="1"/>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4" name="Content Placeholder 3"/>
          <p:cNvSpPr>
            <a:spLocks noGrp="1"/>
          </p:cNvSpPr>
          <p:nvPr>
            <p:ph sz="half" idx="2"/>
          </p:nvPr>
        </p:nvSpPr>
        <p:spPr>
          <a:xfrm>
            <a:off x="2194561" y="5219701"/>
            <a:ext cx="19392903" cy="9483091"/>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3684272"/>
            <a:ext cx="19400520" cy="1535429"/>
          </a:xfrm>
        </p:spPr>
        <p:txBody>
          <a:bodyPr anchor="b"/>
          <a:lstStyle>
            <a:lvl1pPr marL="0" indent="0">
              <a:buNone/>
              <a:defRPr sz="7400" b="1"/>
            </a:lvl1pPr>
            <a:lvl2pPr marL="1410782" indent="0">
              <a:buNone/>
              <a:defRPr sz="6200" b="1"/>
            </a:lvl2pPr>
            <a:lvl3pPr marL="2821564" indent="0">
              <a:buNone/>
              <a:defRPr sz="5600" b="1"/>
            </a:lvl3pPr>
            <a:lvl4pPr marL="4232346" indent="0">
              <a:buNone/>
              <a:defRPr sz="4900" b="1"/>
            </a:lvl4pPr>
            <a:lvl5pPr marL="5643128" indent="0">
              <a:buNone/>
              <a:defRPr sz="4900" b="1"/>
            </a:lvl5pPr>
            <a:lvl6pPr marL="7053910" indent="0">
              <a:buNone/>
              <a:defRPr sz="4900" b="1"/>
            </a:lvl6pPr>
            <a:lvl7pPr marL="8464692" indent="0">
              <a:buNone/>
              <a:defRPr sz="4900" b="1"/>
            </a:lvl7pPr>
            <a:lvl8pPr marL="9875474" indent="0">
              <a:buNone/>
              <a:defRPr sz="4900" b="1"/>
            </a:lvl8pPr>
            <a:lvl9pPr marL="11286256" indent="0">
              <a:buNone/>
              <a:defRPr sz="4900" b="1"/>
            </a:lvl9pPr>
          </a:lstStyle>
          <a:p>
            <a:pPr lvl="0"/>
            <a:r>
              <a:rPr lang="en-US" smtClean="0"/>
              <a:t>Click to edit Master text styles</a:t>
            </a:r>
          </a:p>
        </p:txBody>
      </p:sp>
      <p:sp>
        <p:nvSpPr>
          <p:cNvPr id="6" name="Content Placeholder 5"/>
          <p:cNvSpPr>
            <a:spLocks noGrp="1"/>
          </p:cNvSpPr>
          <p:nvPr>
            <p:ph sz="quarter" idx="4"/>
          </p:nvPr>
        </p:nvSpPr>
        <p:spPr>
          <a:xfrm>
            <a:off x="22296123" y="5219701"/>
            <a:ext cx="19400520" cy="9483091"/>
          </a:xfrm>
        </p:spPr>
        <p:txBody>
          <a:bodyPr/>
          <a:lstStyle>
            <a:lvl1pPr>
              <a:defRPr sz="7400"/>
            </a:lvl1pPr>
            <a:lvl2pPr>
              <a:defRPr sz="6200"/>
            </a:lvl2pPr>
            <a:lvl3pPr>
              <a:defRPr sz="56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BA0E22-7B69-49D5-B8A0-9D8463B4135B}" type="datetimeFigureOut">
              <a:rPr lang="en-US" smtClean="0"/>
              <a:t>3/14/2012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68602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BA0E22-7B69-49D5-B8A0-9D8463B4135B}" type="datetimeFigureOut">
              <a:rPr lang="en-US" smtClean="0"/>
              <a:t>3/14/2012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249841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A0E22-7B69-49D5-B8A0-9D8463B4135B}" type="datetimeFigureOut">
              <a:rPr lang="en-US" smtClean="0"/>
              <a:t>3/14/2012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382276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655320"/>
            <a:ext cx="14439903" cy="2788920"/>
          </a:xfrm>
        </p:spPr>
        <p:txBody>
          <a:bodyPr anchor="b"/>
          <a:lstStyle>
            <a:lvl1pPr algn="l">
              <a:defRPr sz="6200" b="1"/>
            </a:lvl1pPr>
          </a:lstStyle>
          <a:p>
            <a:r>
              <a:rPr lang="en-US" smtClean="0"/>
              <a:t>Click to edit Master title style</a:t>
            </a:r>
            <a:endParaRPr lang="en-US"/>
          </a:p>
        </p:txBody>
      </p:sp>
      <p:sp>
        <p:nvSpPr>
          <p:cNvPr id="3" name="Content Placeholder 2"/>
          <p:cNvSpPr>
            <a:spLocks noGrp="1"/>
          </p:cNvSpPr>
          <p:nvPr>
            <p:ph idx="1"/>
          </p:nvPr>
        </p:nvSpPr>
        <p:spPr>
          <a:xfrm>
            <a:off x="17160240" y="655322"/>
            <a:ext cx="24536400" cy="14047471"/>
          </a:xfrm>
        </p:spPr>
        <p:txBody>
          <a:bodyPr/>
          <a:lstStyle>
            <a:lvl1pPr>
              <a:defRPr sz="9900"/>
            </a:lvl1pPr>
            <a:lvl2pPr>
              <a:defRPr sz="8600"/>
            </a:lvl2pPr>
            <a:lvl3pPr>
              <a:defRPr sz="74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3444242"/>
            <a:ext cx="14439903" cy="11258551"/>
          </a:xfrm>
        </p:spPr>
        <p:txBody>
          <a:bodyPr/>
          <a:lstStyle>
            <a:lvl1pPr marL="0" indent="0">
              <a:buNone/>
              <a:defRPr sz="4300"/>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A0E22-7B69-49D5-B8A0-9D8463B4135B}" type="datetimeFigureOut">
              <a:rPr lang="en-US" smtClean="0"/>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149235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1521441"/>
            <a:ext cx="26334720" cy="1360171"/>
          </a:xfrm>
        </p:spPr>
        <p:txBody>
          <a:bodyPr anchor="b"/>
          <a:lstStyle>
            <a:lvl1pPr algn="l">
              <a:defRPr sz="6200" b="1"/>
            </a:lvl1pPr>
          </a:lstStyle>
          <a:p>
            <a:r>
              <a:rPr lang="en-US" smtClean="0"/>
              <a:t>Click to edit Master title style</a:t>
            </a:r>
            <a:endParaRPr lang="en-US"/>
          </a:p>
        </p:txBody>
      </p:sp>
      <p:sp>
        <p:nvSpPr>
          <p:cNvPr id="3" name="Picture Placeholder 2"/>
          <p:cNvSpPr>
            <a:spLocks noGrp="1"/>
          </p:cNvSpPr>
          <p:nvPr>
            <p:ph type="pic" idx="1"/>
          </p:nvPr>
        </p:nvSpPr>
        <p:spPr>
          <a:xfrm>
            <a:off x="8602983" y="1470660"/>
            <a:ext cx="26334720" cy="9875520"/>
          </a:xfrm>
        </p:spPr>
        <p:txBody>
          <a:bodyPr/>
          <a:lstStyle>
            <a:lvl1pPr marL="0" indent="0">
              <a:buNone/>
              <a:defRPr sz="9900"/>
            </a:lvl1pPr>
            <a:lvl2pPr marL="1410782" indent="0">
              <a:buNone/>
              <a:defRPr sz="8600"/>
            </a:lvl2pPr>
            <a:lvl3pPr marL="2821564" indent="0">
              <a:buNone/>
              <a:defRPr sz="7400"/>
            </a:lvl3pPr>
            <a:lvl4pPr marL="4232346" indent="0">
              <a:buNone/>
              <a:defRPr sz="6200"/>
            </a:lvl4pPr>
            <a:lvl5pPr marL="5643128" indent="0">
              <a:buNone/>
              <a:defRPr sz="6200"/>
            </a:lvl5pPr>
            <a:lvl6pPr marL="7053910" indent="0">
              <a:buNone/>
              <a:defRPr sz="6200"/>
            </a:lvl6pPr>
            <a:lvl7pPr marL="8464692" indent="0">
              <a:buNone/>
              <a:defRPr sz="6200"/>
            </a:lvl7pPr>
            <a:lvl8pPr marL="9875474" indent="0">
              <a:buNone/>
              <a:defRPr sz="6200"/>
            </a:lvl8pPr>
            <a:lvl9pPr marL="11286256" indent="0">
              <a:buNone/>
              <a:defRPr sz="6200"/>
            </a:lvl9pPr>
          </a:lstStyle>
          <a:p>
            <a:endParaRPr lang="en-US"/>
          </a:p>
        </p:txBody>
      </p:sp>
      <p:sp>
        <p:nvSpPr>
          <p:cNvPr id="4" name="Text Placeholder 3"/>
          <p:cNvSpPr>
            <a:spLocks noGrp="1"/>
          </p:cNvSpPr>
          <p:nvPr>
            <p:ph type="body" sz="half" idx="2"/>
          </p:nvPr>
        </p:nvSpPr>
        <p:spPr>
          <a:xfrm>
            <a:off x="8602983" y="12881612"/>
            <a:ext cx="26334720" cy="1931669"/>
          </a:xfrm>
        </p:spPr>
        <p:txBody>
          <a:bodyPr/>
          <a:lstStyle>
            <a:lvl1pPr marL="0" indent="0">
              <a:buNone/>
              <a:defRPr sz="4300"/>
            </a:lvl1pPr>
            <a:lvl2pPr marL="1410782" indent="0">
              <a:buNone/>
              <a:defRPr sz="3700"/>
            </a:lvl2pPr>
            <a:lvl3pPr marL="2821564" indent="0">
              <a:buNone/>
              <a:defRPr sz="3100"/>
            </a:lvl3pPr>
            <a:lvl4pPr marL="4232346" indent="0">
              <a:buNone/>
              <a:defRPr sz="2800"/>
            </a:lvl4pPr>
            <a:lvl5pPr marL="5643128" indent="0">
              <a:buNone/>
              <a:defRPr sz="2800"/>
            </a:lvl5pPr>
            <a:lvl6pPr marL="7053910" indent="0">
              <a:buNone/>
              <a:defRPr sz="2800"/>
            </a:lvl6pPr>
            <a:lvl7pPr marL="8464692" indent="0">
              <a:buNone/>
              <a:defRPr sz="2800"/>
            </a:lvl7pPr>
            <a:lvl8pPr marL="9875474" indent="0">
              <a:buNone/>
              <a:defRPr sz="2800"/>
            </a:lvl8pPr>
            <a:lvl9pPr marL="11286256" indent="0">
              <a:buNone/>
              <a:defRPr sz="2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A0E22-7B69-49D5-B8A0-9D8463B4135B}" type="datetimeFigureOut">
              <a:rPr lang="en-US" smtClean="0"/>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CA5A2-F792-4BE1-8350-9CA8C666DB97}" type="slidenum">
              <a:rPr lang="en-US" smtClean="0"/>
              <a:t>‹#›</a:t>
            </a:fld>
            <a:endParaRPr lang="en-US"/>
          </a:p>
        </p:txBody>
      </p:sp>
    </p:spTree>
    <p:extLst>
      <p:ext uri="{BB962C8B-B14F-4D97-AF65-F5344CB8AC3E}">
        <p14:creationId xmlns:p14="http://schemas.microsoft.com/office/powerpoint/2010/main" val="3994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85000"/>
                <a:lumOff val="15000"/>
              </a:schemeClr>
            </a:gs>
            <a:gs pos="50000">
              <a:srgbClr val="EAEAEA">
                <a:lumMod val="71000"/>
              </a:srgbClr>
            </a:gs>
            <a:gs pos="100000">
              <a:schemeClr val="tx1">
                <a:lumMod val="85000"/>
                <a:lumOff val="1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659131"/>
            <a:ext cx="39502080" cy="2743200"/>
          </a:xfrm>
          <a:prstGeom prst="rect">
            <a:avLst/>
          </a:prstGeom>
        </p:spPr>
        <p:txBody>
          <a:bodyPr vert="horz" lIns="282156" tIns="141078" rIns="282156" bIns="1410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3840482"/>
            <a:ext cx="39502080" cy="10862311"/>
          </a:xfrm>
          <a:prstGeom prst="rect">
            <a:avLst/>
          </a:prstGeom>
        </p:spPr>
        <p:txBody>
          <a:bodyPr vert="horz" lIns="282156" tIns="141078" rIns="282156" bIns="1410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15255241"/>
            <a:ext cx="10241280" cy="876300"/>
          </a:xfrm>
          <a:prstGeom prst="rect">
            <a:avLst/>
          </a:prstGeom>
        </p:spPr>
        <p:txBody>
          <a:bodyPr vert="horz" lIns="282156" tIns="141078" rIns="282156" bIns="141078" rtlCol="0" anchor="ctr"/>
          <a:lstStyle>
            <a:lvl1pPr algn="l">
              <a:defRPr sz="3700">
                <a:solidFill>
                  <a:schemeClr val="tx1">
                    <a:tint val="75000"/>
                  </a:schemeClr>
                </a:solidFill>
              </a:defRPr>
            </a:lvl1pPr>
          </a:lstStyle>
          <a:p>
            <a:fld id="{C5BA0E22-7B69-49D5-B8A0-9D8463B4135B}" type="datetimeFigureOut">
              <a:rPr lang="en-US" smtClean="0"/>
              <a:t>3/14/2012</a:t>
            </a:fld>
            <a:endParaRPr lang="en-US"/>
          </a:p>
        </p:txBody>
      </p:sp>
      <p:sp>
        <p:nvSpPr>
          <p:cNvPr id="5" name="Footer Placeholder 4"/>
          <p:cNvSpPr>
            <a:spLocks noGrp="1"/>
          </p:cNvSpPr>
          <p:nvPr>
            <p:ph type="ftr" sz="quarter" idx="3"/>
          </p:nvPr>
        </p:nvSpPr>
        <p:spPr>
          <a:xfrm>
            <a:off x="14996160" y="15255241"/>
            <a:ext cx="13898880" cy="876300"/>
          </a:xfrm>
          <a:prstGeom prst="rect">
            <a:avLst/>
          </a:prstGeom>
        </p:spPr>
        <p:txBody>
          <a:bodyPr vert="horz" lIns="282156" tIns="141078" rIns="282156" bIns="141078" rtlCol="0" anchor="ctr"/>
          <a:lstStyle>
            <a:lvl1pPr algn="ctr">
              <a:defRPr sz="3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15255241"/>
            <a:ext cx="10241280" cy="876300"/>
          </a:xfrm>
          <a:prstGeom prst="rect">
            <a:avLst/>
          </a:prstGeom>
        </p:spPr>
        <p:txBody>
          <a:bodyPr vert="horz" lIns="282156" tIns="141078" rIns="282156" bIns="141078" rtlCol="0" anchor="ctr"/>
          <a:lstStyle>
            <a:lvl1pPr algn="r">
              <a:defRPr sz="3700">
                <a:solidFill>
                  <a:schemeClr val="tx1">
                    <a:tint val="75000"/>
                  </a:schemeClr>
                </a:solidFill>
              </a:defRPr>
            </a:lvl1pPr>
          </a:lstStyle>
          <a:p>
            <a:fld id="{072CA5A2-F792-4BE1-8350-9CA8C666DB97}" type="slidenum">
              <a:rPr lang="en-US" smtClean="0"/>
              <a:t>‹#›</a:t>
            </a:fld>
            <a:endParaRPr lang="en-US"/>
          </a:p>
        </p:txBody>
      </p:sp>
    </p:spTree>
    <p:extLst>
      <p:ext uri="{BB962C8B-B14F-4D97-AF65-F5344CB8AC3E}">
        <p14:creationId xmlns:p14="http://schemas.microsoft.com/office/powerpoint/2010/main" val="36869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21564" rtl="0" eaLnBrk="1" latinLnBrk="0" hangingPunct="1">
        <a:spcBef>
          <a:spcPct val="0"/>
        </a:spcBef>
        <a:buNone/>
        <a:defRPr sz="13600" kern="1200">
          <a:solidFill>
            <a:schemeClr val="tx1"/>
          </a:solidFill>
          <a:latin typeface="+mj-lt"/>
          <a:ea typeface="+mj-ea"/>
          <a:cs typeface="+mj-cs"/>
        </a:defRPr>
      </a:lvl1pPr>
    </p:titleStyle>
    <p:bodyStyle>
      <a:lvl1pPr marL="1058087" indent="-1058087" algn="l" defTabSz="2821564"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521" indent="-881739" algn="l" defTabSz="2821564" rtl="0" eaLnBrk="1" latinLnBrk="0" hangingPunct="1">
        <a:spcBef>
          <a:spcPct val="20000"/>
        </a:spcBef>
        <a:buFont typeface="Arial" pitchFamily="34" charset="0"/>
        <a:buChar char="–"/>
        <a:defRPr sz="8600" kern="1200">
          <a:solidFill>
            <a:schemeClr val="tx1"/>
          </a:solidFill>
          <a:latin typeface="+mn-lt"/>
          <a:ea typeface="+mn-ea"/>
          <a:cs typeface="+mn-cs"/>
        </a:defRPr>
      </a:lvl2pPr>
      <a:lvl3pPr marL="3526955" indent="-705391" algn="l" defTabSz="2821564"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737" indent="-705391" algn="l" defTabSz="2821564"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519" indent="-705391" algn="l" defTabSz="2821564"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9301" indent="-705391" algn="l" defTabSz="2821564"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70083" indent="-705391" algn="l" defTabSz="2821564"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865" indent="-705391" algn="l" defTabSz="2821564"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647" indent="-705391" algn="l" defTabSz="2821564"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564" rtl="0" eaLnBrk="1" latinLnBrk="0" hangingPunct="1">
        <a:defRPr sz="5600" kern="1200">
          <a:solidFill>
            <a:schemeClr val="tx1"/>
          </a:solidFill>
          <a:latin typeface="+mn-lt"/>
          <a:ea typeface="+mn-ea"/>
          <a:cs typeface="+mn-cs"/>
        </a:defRPr>
      </a:lvl1pPr>
      <a:lvl2pPr marL="1410782" algn="l" defTabSz="2821564" rtl="0" eaLnBrk="1" latinLnBrk="0" hangingPunct="1">
        <a:defRPr sz="5600" kern="1200">
          <a:solidFill>
            <a:schemeClr val="tx1"/>
          </a:solidFill>
          <a:latin typeface="+mn-lt"/>
          <a:ea typeface="+mn-ea"/>
          <a:cs typeface="+mn-cs"/>
        </a:defRPr>
      </a:lvl2pPr>
      <a:lvl3pPr marL="2821564" algn="l" defTabSz="2821564" rtl="0" eaLnBrk="1" latinLnBrk="0" hangingPunct="1">
        <a:defRPr sz="5600" kern="1200">
          <a:solidFill>
            <a:schemeClr val="tx1"/>
          </a:solidFill>
          <a:latin typeface="+mn-lt"/>
          <a:ea typeface="+mn-ea"/>
          <a:cs typeface="+mn-cs"/>
        </a:defRPr>
      </a:lvl3pPr>
      <a:lvl4pPr marL="4232346" algn="l" defTabSz="2821564" rtl="0" eaLnBrk="1" latinLnBrk="0" hangingPunct="1">
        <a:defRPr sz="5600" kern="1200">
          <a:solidFill>
            <a:schemeClr val="tx1"/>
          </a:solidFill>
          <a:latin typeface="+mn-lt"/>
          <a:ea typeface="+mn-ea"/>
          <a:cs typeface="+mn-cs"/>
        </a:defRPr>
      </a:lvl4pPr>
      <a:lvl5pPr marL="5643128" algn="l" defTabSz="2821564" rtl="0" eaLnBrk="1" latinLnBrk="0" hangingPunct="1">
        <a:defRPr sz="5600" kern="1200">
          <a:solidFill>
            <a:schemeClr val="tx1"/>
          </a:solidFill>
          <a:latin typeface="+mn-lt"/>
          <a:ea typeface="+mn-ea"/>
          <a:cs typeface="+mn-cs"/>
        </a:defRPr>
      </a:lvl5pPr>
      <a:lvl6pPr marL="7053910" algn="l" defTabSz="2821564" rtl="0" eaLnBrk="1" latinLnBrk="0" hangingPunct="1">
        <a:defRPr sz="5600" kern="1200">
          <a:solidFill>
            <a:schemeClr val="tx1"/>
          </a:solidFill>
          <a:latin typeface="+mn-lt"/>
          <a:ea typeface="+mn-ea"/>
          <a:cs typeface="+mn-cs"/>
        </a:defRPr>
      </a:lvl6pPr>
      <a:lvl7pPr marL="8464692" algn="l" defTabSz="2821564" rtl="0" eaLnBrk="1" latinLnBrk="0" hangingPunct="1">
        <a:defRPr sz="5600" kern="1200">
          <a:solidFill>
            <a:schemeClr val="tx1"/>
          </a:solidFill>
          <a:latin typeface="+mn-lt"/>
          <a:ea typeface="+mn-ea"/>
          <a:cs typeface="+mn-cs"/>
        </a:defRPr>
      </a:lvl7pPr>
      <a:lvl8pPr marL="9875474" algn="l" defTabSz="2821564" rtl="0" eaLnBrk="1" latinLnBrk="0" hangingPunct="1">
        <a:defRPr sz="5600" kern="1200">
          <a:solidFill>
            <a:schemeClr val="tx1"/>
          </a:solidFill>
          <a:latin typeface="+mn-lt"/>
          <a:ea typeface="+mn-ea"/>
          <a:cs typeface="+mn-cs"/>
        </a:defRPr>
      </a:lvl8pPr>
      <a:lvl9pPr marL="11286256" algn="l" defTabSz="2821564"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57200" y="3657600"/>
            <a:ext cx="7315200" cy="5486400"/>
            <a:chOff x="457200" y="3657600"/>
            <a:chExt cx="7315200" cy="5486400"/>
          </a:xfrm>
        </p:grpSpPr>
        <p:sp>
          <p:nvSpPr>
            <p:cNvPr id="6" name="AutoShape 4"/>
            <p:cNvSpPr>
              <a:spLocks noChangeArrowheads="1"/>
            </p:cNvSpPr>
            <p:nvPr/>
          </p:nvSpPr>
          <p:spPr bwMode="auto">
            <a:xfrm>
              <a:off x="457200" y="3657600"/>
              <a:ext cx="7315200" cy="5486400"/>
            </a:xfrm>
            <a:prstGeom prst="roundRect">
              <a:avLst>
                <a:gd name="adj" fmla="val 7000"/>
              </a:avLst>
            </a:prstGeom>
            <a:gradFill>
              <a:gsLst>
                <a:gs pos="0">
                  <a:srgbClr val="F0FFF0"/>
                </a:gs>
                <a:gs pos="100000">
                  <a:srgbClr val="EAEAEA">
                    <a:lumMod val="0"/>
                    <a:lumOff val="100000"/>
                  </a:srgbClr>
                </a:gs>
                <a:gs pos="100000">
                  <a:srgbClr val="FFFFFF"/>
                </a:gs>
              </a:gsLst>
              <a:lin ang="540000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Text Box 42"/>
            <p:cNvSpPr txBox="1">
              <a:spLocks noChangeArrowheads="1"/>
            </p:cNvSpPr>
            <p:nvPr/>
          </p:nvSpPr>
          <p:spPr bwMode="auto">
            <a:xfrm>
              <a:off x="3057752" y="3685387"/>
              <a:ext cx="2106511" cy="745253"/>
            </a:xfrm>
            <a:prstGeom prst="rect">
              <a:avLst/>
            </a:prstGeom>
            <a:noFill/>
            <a:ln w="9525">
              <a:noFill/>
              <a:miter lim="800000"/>
              <a:headEnd/>
              <a:tailEnd/>
            </a:ln>
            <a:effectLst/>
          </p:spPr>
          <p:txBody>
            <a:bodyPr wrap="none" lIns="52247" tIns="26123" rIns="52247" bIns="26123">
              <a:spAutoFit/>
            </a:bodyPr>
            <a:lstStyle/>
            <a:p>
              <a:pPr algn="ctr" defTabSz="2508250">
                <a:spcBef>
                  <a:spcPct val="50000"/>
                </a:spcBef>
              </a:pPr>
              <a:r>
                <a:rPr lang="en-US" sz="4500" b="1" dirty="0" smtClean="0">
                  <a:effectLst>
                    <a:outerShdw blurRad="38100" dist="38100" dir="2700000" algn="tl">
                      <a:srgbClr val="000000">
                        <a:alpha val="43137"/>
                      </a:srgbClr>
                    </a:outerShdw>
                  </a:effectLst>
                </a:rPr>
                <a:t>Abstract</a:t>
              </a:r>
              <a:endParaRPr lang="en-US" sz="4500" b="1" dirty="0">
                <a:effectLst>
                  <a:outerShdw blurRad="38100" dist="38100" dir="2700000" algn="tl">
                    <a:srgbClr val="000000">
                      <a:alpha val="43137"/>
                    </a:srgbClr>
                  </a:outerShdw>
                </a:effectLst>
              </a:endParaRPr>
            </a:p>
          </p:txBody>
        </p:sp>
        <p:sp>
          <p:nvSpPr>
            <p:cNvPr id="8" name="Text Box 9"/>
            <p:cNvSpPr txBox="1">
              <a:spLocks noChangeArrowheads="1"/>
            </p:cNvSpPr>
            <p:nvPr/>
          </p:nvSpPr>
          <p:spPr bwMode="auto">
            <a:xfrm>
              <a:off x="701041" y="4457067"/>
              <a:ext cx="6858000" cy="4300073"/>
            </a:xfrm>
            <a:prstGeom prst="rect">
              <a:avLst/>
            </a:prstGeom>
            <a:noFill/>
            <a:ln w="9525">
              <a:noFill/>
              <a:miter lim="800000"/>
              <a:headEnd/>
              <a:tailEnd/>
            </a:ln>
            <a:effectLst/>
          </p:spPr>
          <p:txBody>
            <a:bodyPr wrap="square" lIns="52247" tIns="26123" rIns="52247" bIns="26123">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cs typeface="Times New Roman" pitchFamily="18" charset="0"/>
                </a:rPr>
                <a:t>The majority of taxa in the oral microbiome are members of six well known phyla: Firmicutes, Bacteroidetes, Proteobacteria, Actinobacteria, Spirochaetes, and Fusobacteria.  Less commonly encountered phyla include the Tenericutes, Chlamydiae and Synergistetes, and the uncultivated candidate division, TM7.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Times New Roman" pitchFamily="18" charset="0"/>
                </a:rPr>
                <a:t>Objectives</a:t>
              </a:r>
              <a:r>
                <a:rPr kumimoji="0" lang="en-US" sz="1200" b="0" i="0" u="none" strike="noStrike" kern="0" cap="none" spc="0" normalizeH="0" baseline="0" noProof="0" dirty="0" smtClean="0">
                  <a:ln>
                    <a:noFill/>
                  </a:ln>
                  <a:solidFill>
                    <a:srgbClr val="000000"/>
                  </a:solidFill>
                  <a:effectLst/>
                  <a:uLnTx/>
                  <a:uFillTx/>
                  <a:cs typeface="Times New Roman" pitchFamily="18" charset="0"/>
                </a:rPr>
                <a:t>:  The primary objective of this study was to develop primers for selective PCR amplification and cloning of the 16S rRNA genes from five truly rare phyla/candidate divisions: Chloroflexi, Chlorobi, GN02, SR1, and WPS-2.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Times New Roman" pitchFamily="18" charset="0"/>
                </a:rPr>
                <a:t>Methods</a:t>
              </a:r>
              <a:r>
                <a:rPr kumimoji="0" lang="en-US" sz="1200" b="0" i="0" u="none" strike="noStrike" kern="0" cap="none" spc="0" normalizeH="0" baseline="0" noProof="0" dirty="0" smtClean="0">
                  <a:ln>
                    <a:noFill/>
                  </a:ln>
                  <a:solidFill>
                    <a:srgbClr val="000000"/>
                  </a:solidFill>
                  <a:effectLst/>
                  <a:uLnTx/>
                  <a:uFillTx/>
                  <a:cs typeface="Times New Roman" pitchFamily="18" charset="0"/>
                </a:rPr>
                <a:t>:  16S rRNA clone sequences demonstrating the existence of these five phyla/divisions are known from our previous cloning studies (Dewhirst et al. 2010. </a:t>
              </a:r>
              <a:r>
                <a:rPr kumimoji="0" lang="en-US" sz="1200" b="0" i="1" u="none" strike="noStrike" kern="0" cap="none" spc="0" normalizeH="0" baseline="0" noProof="0" dirty="0" smtClean="0">
                  <a:ln>
                    <a:noFill/>
                  </a:ln>
                  <a:solidFill>
                    <a:srgbClr val="000000"/>
                  </a:solidFill>
                  <a:effectLst/>
                  <a:uLnTx/>
                  <a:uFillTx/>
                  <a:cs typeface="Times New Roman" pitchFamily="18" charset="0"/>
                </a:rPr>
                <a:t>J. Bacteriol </a:t>
              </a:r>
              <a:r>
                <a:rPr kumimoji="0" lang="en-US" sz="1200" b="0" i="0" u="none" strike="noStrike" kern="0" cap="none" spc="0" normalizeH="0" baseline="0" noProof="0" dirty="0" smtClean="0">
                  <a:ln>
                    <a:noFill/>
                  </a:ln>
                  <a:solidFill>
                    <a:srgbClr val="000000"/>
                  </a:solidFill>
                  <a:effectLst/>
                  <a:uLnTx/>
                  <a:uFillTx/>
                  <a:cs typeface="Times New Roman" pitchFamily="18" charset="0"/>
                </a:rPr>
                <a:t>192:5002-17), the Human Microbiome Project, and unpublished studies of the oral microbiomes of dogs and cats.  16S rRNA sequences from these studies were aligned and used to retrieve additional related sequences from GenBank and </a:t>
              </a:r>
              <a:r>
                <a:rPr kumimoji="0" lang="en-US" sz="1200" b="0" i="0" u="none" strike="noStrike" kern="0" cap="none" spc="0" normalizeH="0" baseline="0" noProof="0" dirty="0" err="1" smtClean="0">
                  <a:ln>
                    <a:noFill/>
                  </a:ln>
                  <a:solidFill>
                    <a:srgbClr val="000000"/>
                  </a:solidFill>
                  <a:effectLst/>
                  <a:uLnTx/>
                  <a:uFillTx/>
                  <a:cs typeface="Times New Roman" pitchFamily="18" charset="0"/>
                </a:rPr>
                <a:t>Greengenes</a:t>
              </a:r>
              <a:r>
                <a:rPr kumimoji="0" lang="en-US" sz="1200" b="0" i="0" u="none" strike="noStrike" kern="0" cap="none" spc="0" normalizeH="0" baseline="0" noProof="0" dirty="0" smtClean="0">
                  <a:ln>
                    <a:noFill/>
                  </a:ln>
                  <a:solidFill>
                    <a:srgbClr val="000000"/>
                  </a:solidFill>
                  <a:effectLst/>
                  <a:uLnTx/>
                  <a:uFillTx/>
                  <a:cs typeface="Times New Roman" pitchFamily="18" charset="0"/>
                </a:rPr>
                <a:t>.  Based on aligned sequences from these phyla/divisions with reference sequences from the Human Oral Microbiome Database (HOMD), taxa selective forward and reverse primers were designed heuristically.  DNA pools were created from previous oral cloning studies.  Probe pairs, including “universal” 9-27F and 1492-1509R and 1525-1541R primers, were tested for amplification of DNA pools.  Primer combinations producing amplicons were cloned using TA cloning kits.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Times New Roman" pitchFamily="18" charset="0"/>
                </a:rPr>
                <a:t>Results</a:t>
              </a:r>
              <a:r>
                <a:rPr kumimoji="0" lang="en-US" sz="1200" b="0" i="0" u="none" strike="noStrike" kern="0" cap="none" spc="0" normalizeH="0" baseline="0" noProof="0" dirty="0" smtClean="0">
                  <a:ln>
                    <a:noFill/>
                  </a:ln>
                  <a:solidFill>
                    <a:srgbClr val="000000"/>
                  </a:solidFill>
                  <a:effectLst/>
                  <a:uLnTx/>
                  <a:uFillTx/>
                  <a:cs typeface="Times New Roman" pitchFamily="18" charset="0"/>
                </a:rPr>
                <a:t>:  Nineteen primers were designed and synthesized.  Primer pairs for each of the five phyla/divisions produced an amplicon with at least one oral DNA pool.  Twenty-one 16S rRNA libraries were constructed and approximately 50 clones sequenced from each library.  Library analysis validated highly specific primer pairs for Chloroflexi, GN02 and SR1.  Primer pairs for WPS-2 and Chlorobi produced amplicons for Canine DNA pools but not the two tested human DNA pools.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cs typeface="Times New Roman" pitchFamily="18" charset="0"/>
                </a:rPr>
                <a:t>Conclusions</a:t>
              </a:r>
              <a:r>
                <a:rPr kumimoji="0" lang="en-US" sz="1200" b="0" i="0" u="none" strike="noStrike" kern="0" cap="none" spc="0" normalizeH="0" baseline="0" noProof="0" dirty="0" smtClean="0">
                  <a:ln>
                    <a:noFill/>
                  </a:ln>
                  <a:solidFill>
                    <a:srgbClr val="000000"/>
                  </a:solidFill>
                  <a:effectLst/>
                  <a:uLnTx/>
                  <a:uFillTx/>
                  <a:cs typeface="Times New Roman" pitchFamily="18" charset="0"/>
                </a:rPr>
                <a:t>:  We have designed highly selective primers for use in analyzing the presence and diversity of five rare oral phyla/divisions, and have identified six previously unrecognized oral taxa.  Supported by NIDRC grant DE016937. </a:t>
              </a:r>
              <a:endParaRPr kumimoji="0" lang="en-US" sz="1200" b="0" i="0" u="none" strike="noStrike" kern="0" cap="none" spc="0" normalizeH="0" baseline="0" noProof="0" dirty="0">
                <a:ln>
                  <a:noFill/>
                </a:ln>
                <a:solidFill>
                  <a:sysClr val="windowText" lastClr="000000"/>
                </a:solidFill>
                <a:effectLst/>
                <a:uLnTx/>
                <a:uFillTx/>
              </a:endParaRPr>
            </a:p>
          </p:txBody>
        </p:sp>
      </p:grpSp>
      <p:grpSp>
        <p:nvGrpSpPr>
          <p:cNvPr id="22" name="Group 21"/>
          <p:cNvGrpSpPr/>
          <p:nvPr/>
        </p:nvGrpSpPr>
        <p:grpSpPr>
          <a:xfrm>
            <a:off x="457200" y="9601200"/>
            <a:ext cx="7315200" cy="6400800"/>
            <a:chOff x="609600" y="8839200"/>
            <a:chExt cx="7772400" cy="7022306"/>
          </a:xfrm>
        </p:grpSpPr>
        <p:sp>
          <p:nvSpPr>
            <p:cNvPr id="9" name="AutoShape 4"/>
            <p:cNvSpPr>
              <a:spLocks noChangeArrowheads="1"/>
            </p:cNvSpPr>
            <p:nvPr/>
          </p:nvSpPr>
          <p:spPr bwMode="auto">
            <a:xfrm>
              <a:off x="609600" y="8839200"/>
              <a:ext cx="7772400" cy="7022306"/>
            </a:xfrm>
            <a:prstGeom prst="roundRect">
              <a:avLst>
                <a:gd name="adj" fmla="val 7000"/>
              </a:avLst>
            </a:prstGeom>
            <a:gradFill>
              <a:gsLst>
                <a:gs pos="0">
                  <a:srgbClr val="FFF0E6"/>
                </a:gs>
                <a:gs pos="100000">
                  <a:srgbClr val="EAEAEA">
                    <a:lumMod val="0"/>
                    <a:lumOff val="100000"/>
                  </a:srgbClr>
                </a:gs>
                <a:gs pos="100000">
                  <a:srgbClr val="FFFFFF"/>
                </a:gs>
              </a:gsLst>
              <a:lin ang="540000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 Box 42"/>
            <p:cNvSpPr txBox="1">
              <a:spLocks noChangeArrowheads="1"/>
            </p:cNvSpPr>
            <p:nvPr/>
          </p:nvSpPr>
          <p:spPr bwMode="auto">
            <a:xfrm>
              <a:off x="2844305" y="8853603"/>
              <a:ext cx="3302185" cy="817616"/>
            </a:xfrm>
            <a:prstGeom prst="rect">
              <a:avLst/>
            </a:prstGeom>
            <a:noFill/>
            <a:ln w="9525">
              <a:noFill/>
              <a:miter lim="800000"/>
              <a:headEnd/>
              <a:tailEnd/>
            </a:ln>
            <a:effectLst/>
          </p:spPr>
          <p:txBody>
            <a:bodyPr wrap="none" lIns="52247" tIns="26123" rIns="52247" bIns="26123">
              <a:spAutoFit/>
            </a:bodyPr>
            <a:lstStyle/>
            <a:p>
              <a:pPr marL="0" marR="0" lvl="0" indent="0" algn="ctr" defTabSz="2508250" eaLnBrk="1" fontAlgn="auto" latinLnBrk="0" hangingPunct="1">
                <a:lnSpc>
                  <a:spcPct val="100000"/>
                </a:lnSpc>
                <a:spcBef>
                  <a:spcPct val="50000"/>
                </a:spcBef>
                <a:spcAft>
                  <a:spcPts val="0"/>
                </a:spcAft>
                <a:buClrTx/>
                <a:buSzTx/>
                <a:buFontTx/>
                <a:buNone/>
                <a:tabLst/>
                <a:defRPr/>
              </a:pPr>
              <a:r>
                <a:rPr kumimoji="0" lang="en-US" sz="45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Introduction</a:t>
              </a:r>
              <a:endParaRPr kumimoji="0" lang="en-US" sz="45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grpSp>
      <p:grpSp>
        <p:nvGrpSpPr>
          <p:cNvPr id="12" name="Group 11"/>
          <p:cNvGrpSpPr/>
          <p:nvPr/>
        </p:nvGrpSpPr>
        <p:grpSpPr>
          <a:xfrm>
            <a:off x="457200" y="457200"/>
            <a:ext cx="42976800" cy="2743200"/>
            <a:chOff x="609209" y="381000"/>
            <a:chExt cx="31699591" cy="2628900"/>
          </a:xfrm>
        </p:grpSpPr>
        <p:sp>
          <p:nvSpPr>
            <p:cNvPr id="4" name="AutoShape 13"/>
            <p:cNvSpPr>
              <a:spLocks noChangeArrowheads="1"/>
            </p:cNvSpPr>
            <p:nvPr/>
          </p:nvSpPr>
          <p:spPr bwMode="auto">
            <a:xfrm>
              <a:off x="609209" y="381000"/>
              <a:ext cx="31699591" cy="2628900"/>
            </a:xfrm>
            <a:prstGeom prst="roundRect">
              <a:avLst>
                <a:gd name="adj" fmla="val 10870"/>
              </a:avLst>
            </a:prstGeom>
            <a:gradFill rotWithShape="1">
              <a:gsLst>
                <a:gs pos="0">
                  <a:srgbClr val="B4ECFF"/>
                </a:gs>
                <a:gs pos="100000">
                  <a:srgbClr val="FFFFFF"/>
                </a:gs>
              </a:gsLst>
              <a:lin ang="5400000" scaled="1"/>
            </a:gradFill>
            <a:ln w="9525">
              <a:solidFill>
                <a:srgbClr val="000000"/>
              </a:solidFill>
              <a:round/>
              <a:headEnd/>
              <a:tailEnd/>
            </a:ln>
            <a:effectLst/>
          </p:spPr>
          <p:txBody>
            <a:bodyPr wrap="none" lIns="52247" tIns="26123" rIns="52247" bIns="26123" anchor="ctr"/>
            <a:lstStyle/>
            <a:p>
              <a:pPr marL="0" marR="0" lvl="0" indent="0" defTabSz="2508250" eaLnBrk="1" fontAlgn="auto" latinLnBrk="0" hangingPunct="1">
                <a:lnSpc>
                  <a:spcPct val="100000"/>
                </a:lnSpc>
                <a:spcBef>
                  <a:spcPts val="0"/>
                </a:spcBef>
                <a:spcAft>
                  <a:spcPts val="0"/>
                </a:spcAft>
                <a:buClrTx/>
                <a:buSzTx/>
                <a:buFontTx/>
                <a:buNone/>
                <a:tabLst/>
                <a:defRPr/>
              </a:pPr>
              <a:endParaRPr kumimoji="0" lang="en-US" sz="4500" b="0" i="0" u="none" strike="noStrike" kern="0" cap="none" spc="0" normalizeH="0" baseline="0" noProof="0">
                <a:ln>
                  <a:noFill/>
                </a:ln>
                <a:solidFill>
                  <a:srgbClr val="FFFFFF"/>
                </a:solidFill>
                <a:effectLst/>
                <a:uLnTx/>
                <a:uFillTx/>
              </a:endParaRPr>
            </a:p>
          </p:txBody>
        </p:sp>
        <p:sp>
          <p:nvSpPr>
            <p:cNvPr id="5" name="Text Box 14"/>
            <p:cNvSpPr txBox="1">
              <a:spLocks noChangeArrowheads="1"/>
            </p:cNvSpPr>
            <p:nvPr/>
          </p:nvSpPr>
          <p:spPr bwMode="auto">
            <a:xfrm>
              <a:off x="9740655" y="568250"/>
              <a:ext cx="13409490" cy="2215510"/>
            </a:xfrm>
            <a:prstGeom prst="rect">
              <a:avLst/>
            </a:prstGeom>
            <a:noFill/>
            <a:ln w="9525">
              <a:noFill/>
              <a:miter lim="800000"/>
              <a:headEnd/>
              <a:tailEnd/>
            </a:ln>
            <a:effectLst/>
          </p:spPr>
          <p:txBody>
            <a:bodyPr wrap="square" lIns="52247" tIns="26123" rIns="52247" bIns="26123">
              <a:spAutoFit/>
            </a:bodyPr>
            <a:lstStyle/>
            <a:p>
              <a:pPr algn="ctr" defTabSz="2508250">
                <a:spcBef>
                  <a:spcPts val="1200"/>
                </a:spcBef>
              </a:pPr>
              <a:r>
                <a:rPr lang="en-US" sz="5400" b="1" dirty="0">
                  <a:effectLst>
                    <a:outerShdw blurRad="38100" dist="38100" dir="2700000" algn="tl">
                      <a:srgbClr val="000000">
                        <a:alpha val="43137"/>
                      </a:srgbClr>
                    </a:outerShdw>
                  </a:effectLst>
                </a:rPr>
                <a:t>Identification of Oral Taxa from Rare Phyla/Candidate Divisions</a:t>
              </a:r>
            </a:p>
            <a:p>
              <a:pPr algn="ctr" defTabSz="2508250">
                <a:spcBef>
                  <a:spcPts val="1200"/>
                </a:spcBef>
              </a:pPr>
              <a:r>
                <a:rPr lang="en-US" sz="4400" b="1" dirty="0">
                  <a:effectLst>
                    <a:outerShdw blurRad="38100" dist="38100" dir="2700000" algn="tl">
                      <a:srgbClr val="000000">
                        <a:alpha val="43137"/>
                      </a:srgbClr>
                    </a:outerShdw>
                  </a:effectLst>
                </a:rPr>
                <a:t>Anuj Camanocha  and  Floyd E. Dewhirst</a:t>
              </a:r>
            </a:p>
            <a:p>
              <a:pPr algn="ctr">
                <a:lnSpc>
                  <a:spcPct val="120000"/>
                </a:lnSpc>
                <a:spcBef>
                  <a:spcPts val="1200"/>
                </a:spcBef>
              </a:pPr>
              <a:r>
                <a:rPr lang="en-US" sz="2400" b="1" i="1" dirty="0">
                  <a:solidFill>
                    <a:srgbClr val="000000"/>
                  </a:solidFill>
                  <a:effectLst>
                    <a:outerShdw blurRad="38100" dist="38100" dir="2700000" algn="tl">
                      <a:srgbClr val="000000">
                        <a:alpha val="43137"/>
                      </a:srgbClr>
                    </a:outerShdw>
                  </a:effectLst>
                  <a:cs typeface="Times New Roman" pitchFamily="18" charset="0"/>
                </a:rPr>
                <a:t>Harvard School of Dental Medicine , Boston, </a:t>
              </a:r>
              <a:r>
                <a:rPr lang="en-US" sz="2400" b="1" i="1" dirty="0" smtClean="0">
                  <a:solidFill>
                    <a:srgbClr val="000000"/>
                  </a:solidFill>
                  <a:effectLst>
                    <a:outerShdw blurRad="38100" dist="38100" dir="2700000" algn="tl">
                      <a:srgbClr val="000000">
                        <a:alpha val="43137"/>
                      </a:srgbClr>
                    </a:outerShdw>
                  </a:effectLst>
                  <a:cs typeface="Times New Roman" pitchFamily="18" charset="0"/>
                </a:rPr>
                <a:t>and The </a:t>
              </a:r>
              <a:r>
                <a:rPr lang="en-US" sz="2400" b="1" i="1" dirty="0">
                  <a:solidFill>
                    <a:srgbClr val="000000"/>
                  </a:solidFill>
                  <a:effectLst>
                    <a:outerShdw blurRad="38100" dist="38100" dir="2700000" algn="tl">
                      <a:srgbClr val="000000">
                        <a:alpha val="43137"/>
                      </a:srgbClr>
                    </a:outerShdw>
                  </a:effectLst>
                  <a:cs typeface="Times New Roman" pitchFamily="18" charset="0"/>
                </a:rPr>
                <a:t>Forsyth Institute, Cambridge, Massachusetts, USA</a:t>
              </a:r>
              <a:r>
                <a:rPr lang="en-US" sz="2400" b="1" i="1" dirty="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750" y="808301"/>
              <a:ext cx="1333310" cy="176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466" y="813587"/>
              <a:ext cx="1333036" cy="17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6"/>
            <p:cNvSpPr txBox="1">
              <a:spLocks noChangeArrowheads="1"/>
            </p:cNvSpPr>
            <p:nvPr/>
          </p:nvSpPr>
          <p:spPr bwMode="auto">
            <a:xfrm>
              <a:off x="30553075" y="1341014"/>
              <a:ext cx="919676" cy="699454"/>
            </a:xfrm>
            <a:prstGeom prst="rect">
              <a:avLst/>
            </a:prstGeom>
            <a:noFill/>
            <a:ln w="9525">
              <a:noFill/>
              <a:miter lim="800000"/>
              <a:headEnd/>
              <a:tailEnd/>
            </a:ln>
            <a:effectLst/>
          </p:spPr>
          <p:txBody>
            <a:bodyPr wrap="none" lIns="52247" tIns="26123" rIns="52247" bIns="26123">
              <a:spAutoFit/>
            </a:bodyPr>
            <a:lstStyle/>
            <a:p>
              <a:pPr marL="0" marR="0" lvl="0" indent="0" algn="ctr" defTabSz="2508250" eaLnBrk="1" fontAlgn="auto" latinLnBrk="0" hangingPunct="1">
                <a:lnSpc>
                  <a:spcPct val="100000"/>
                </a:lnSpc>
                <a:spcBef>
                  <a:spcPct val="50000"/>
                </a:spcBef>
                <a:spcAft>
                  <a:spcPts val="0"/>
                </a:spcAft>
                <a:buClrTx/>
                <a:buSzTx/>
                <a:buFontTx/>
                <a:buNone/>
                <a:tabLst/>
                <a:defRPr/>
              </a:pPr>
              <a:r>
                <a:rPr kumimoji="0" lang="en-US" sz="44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1119</a:t>
              </a:r>
              <a:endParaRPr kumimoji="0" lang="en-US" sz="1400" b="0" i="0" u="none" strike="noStrike" kern="0" cap="none" spc="0" normalizeH="0" baseline="0" noProof="0" dirty="0">
                <a:ln>
                  <a:noFill/>
                </a:ln>
                <a:solidFill>
                  <a:srgbClr val="FF0000"/>
                </a:solidFill>
                <a:effectLst/>
                <a:uLnTx/>
                <a:uFillTx/>
              </a:endParaRPr>
            </a:p>
          </p:txBody>
        </p:sp>
      </p:grpSp>
      <p:grpSp>
        <p:nvGrpSpPr>
          <p:cNvPr id="21" name="Group 20"/>
          <p:cNvGrpSpPr/>
          <p:nvPr/>
        </p:nvGrpSpPr>
        <p:grpSpPr>
          <a:xfrm>
            <a:off x="37033200" y="3657600"/>
            <a:ext cx="6400800" cy="5943600"/>
            <a:chOff x="25172923" y="3497505"/>
            <a:chExt cx="7772400" cy="6876390"/>
          </a:xfrm>
        </p:grpSpPr>
        <p:sp>
          <p:nvSpPr>
            <p:cNvPr id="16" name="AutoShape 4"/>
            <p:cNvSpPr>
              <a:spLocks noChangeArrowheads="1"/>
            </p:cNvSpPr>
            <p:nvPr/>
          </p:nvSpPr>
          <p:spPr bwMode="auto">
            <a:xfrm>
              <a:off x="25172923" y="3497505"/>
              <a:ext cx="7772400" cy="6876390"/>
            </a:xfrm>
            <a:prstGeom prst="roundRect">
              <a:avLst>
                <a:gd name="adj" fmla="val 7000"/>
              </a:avLst>
            </a:prstGeom>
            <a:gradFill>
              <a:gsLst>
                <a:gs pos="0">
                  <a:schemeClr val="accent4">
                    <a:lumMod val="20000"/>
                    <a:lumOff val="80000"/>
                  </a:schemeClr>
                </a:gs>
                <a:gs pos="100000">
                  <a:srgbClr val="EAEAEA">
                    <a:lumMod val="0"/>
                    <a:lumOff val="100000"/>
                  </a:srgbClr>
                </a:gs>
                <a:gs pos="100000">
                  <a:srgbClr val="FFFFFF"/>
                </a:gs>
              </a:gsLst>
              <a:lin ang="540000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Text Box 42"/>
            <p:cNvSpPr txBox="1">
              <a:spLocks noChangeArrowheads="1"/>
            </p:cNvSpPr>
            <p:nvPr/>
          </p:nvSpPr>
          <p:spPr bwMode="auto">
            <a:xfrm>
              <a:off x="27937136" y="3521357"/>
              <a:ext cx="2226456" cy="745253"/>
            </a:xfrm>
            <a:prstGeom prst="rect">
              <a:avLst/>
            </a:prstGeom>
            <a:noFill/>
            <a:ln w="9525">
              <a:noFill/>
              <a:miter lim="800000"/>
              <a:headEnd/>
              <a:tailEnd/>
            </a:ln>
            <a:effectLst/>
          </p:spPr>
          <p:txBody>
            <a:bodyPr wrap="none" lIns="52247" tIns="26123" rIns="52247" bIns="26123">
              <a:spAutoFit/>
            </a:bodyPr>
            <a:lstStyle/>
            <a:p>
              <a:pPr marL="0" marR="0" lvl="0" indent="0" algn="ctr" defTabSz="2508250" eaLnBrk="1" fontAlgn="auto" latinLnBrk="0" hangingPunct="1">
                <a:lnSpc>
                  <a:spcPct val="100000"/>
                </a:lnSpc>
                <a:spcBef>
                  <a:spcPct val="50000"/>
                </a:spcBef>
                <a:spcAft>
                  <a:spcPts val="0"/>
                </a:spcAft>
                <a:buClrTx/>
                <a:buSzTx/>
                <a:buFontTx/>
                <a:buNone/>
                <a:tabLst/>
                <a:defRPr/>
              </a:pPr>
              <a:r>
                <a:rPr kumimoji="0" lang="en-US" sz="45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Results</a:t>
              </a:r>
              <a:endParaRPr kumimoji="0" lang="en-US" sz="45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grpSp>
      <p:sp>
        <p:nvSpPr>
          <p:cNvPr id="2" name="TextBox 1"/>
          <p:cNvSpPr txBox="1"/>
          <p:nvPr/>
        </p:nvSpPr>
        <p:spPr>
          <a:xfrm>
            <a:off x="716177" y="10401300"/>
            <a:ext cx="6858000" cy="5241435"/>
          </a:xfrm>
          <a:prstGeom prst="rect">
            <a:avLst/>
          </a:prstGeom>
          <a:noFill/>
        </p:spPr>
        <p:txBody>
          <a:bodyPr wrap="square" lIns="54864" tIns="27432" rIns="54864" bIns="27432" rtlCol="0">
            <a:spAutoFit/>
          </a:bodyPr>
          <a:lstStyle/>
          <a:p>
            <a:pPr algn="just">
              <a:spcAft>
                <a:spcPts val="600"/>
              </a:spcAft>
            </a:pPr>
            <a:r>
              <a:rPr lang="en-US" sz="1200" kern="0" dirty="0">
                <a:solidFill>
                  <a:srgbClr val="000000"/>
                </a:solidFill>
                <a:cs typeface="Times New Roman" pitchFamily="18" charset="0"/>
              </a:rPr>
              <a:t>The primary objective of this study was to develop primers for selective PCR amplification and cloning of the 16S rRNA genes from five truly rare phyla/candidate divisions: Chloroflexi, Chlorobi, GN02, SR1, and WPS-2.</a:t>
            </a:r>
            <a:endParaRPr lang="en-US" sz="1200" b="1" dirty="0" smtClean="0"/>
          </a:p>
          <a:p>
            <a:pPr algn="just">
              <a:spcAft>
                <a:spcPts val="600"/>
              </a:spcAft>
            </a:pPr>
            <a:r>
              <a:rPr lang="en-US" sz="1200" b="1" dirty="0" smtClean="0"/>
              <a:t>Chlorobi</a:t>
            </a:r>
            <a:r>
              <a:rPr lang="en-US" sz="1200" b="1" dirty="0"/>
              <a:t>.  </a:t>
            </a:r>
            <a:r>
              <a:rPr lang="en-US" sz="1200" dirty="0"/>
              <a:t>This phylum has many cultivated species in the class </a:t>
            </a:r>
            <a:r>
              <a:rPr lang="en-US" sz="1200" i="1" dirty="0" err="1"/>
              <a:t>Chlorobea</a:t>
            </a:r>
            <a:r>
              <a:rPr lang="en-US" sz="1200" dirty="0"/>
              <a:t> (</a:t>
            </a:r>
            <a:r>
              <a:rPr lang="en-US" sz="1200" dirty="0" err="1"/>
              <a:t>Overmann</a:t>
            </a:r>
            <a:r>
              <a:rPr lang="en-US" sz="1200" dirty="0"/>
              <a:t> and </a:t>
            </a:r>
            <a:r>
              <a:rPr lang="en-US" sz="1200" dirty="0" err="1"/>
              <a:t>Tuschak</a:t>
            </a:r>
            <a:r>
              <a:rPr lang="en-US" sz="1200" dirty="0"/>
              <a:t> 1997).  At least 5 other class level clusters of sequences from uncultivated bacteria have been recognized, and now include the cultivated non-photosynthetic organism </a:t>
            </a:r>
            <a:r>
              <a:rPr lang="en-US" sz="1200" i="1" dirty="0" err="1"/>
              <a:t>Ignavibacterium</a:t>
            </a:r>
            <a:r>
              <a:rPr lang="en-US" sz="1200" i="1" dirty="0"/>
              <a:t> album</a:t>
            </a:r>
            <a:r>
              <a:rPr lang="en-US" sz="1200" dirty="0"/>
              <a:t> (Iino, Mori et al. 2010).  </a:t>
            </a:r>
            <a:r>
              <a:rPr lang="en-US" sz="1200" dirty="0" smtClean="0"/>
              <a:t>At the time of this study, </a:t>
            </a:r>
            <a:r>
              <a:rPr lang="en-US" sz="1200" dirty="0"/>
              <a:t>three canine oral taxa </a:t>
            </a:r>
            <a:r>
              <a:rPr lang="en-US" sz="1200" dirty="0" smtClean="0"/>
              <a:t>had been </a:t>
            </a:r>
            <a:r>
              <a:rPr lang="en-US" sz="1200" dirty="0"/>
              <a:t>identified.  Human skin clones matching these three taxa have been recovered, probably representing human contamination with dog saliva. </a:t>
            </a:r>
            <a:endParaRPr lang="en-US" sz="1200" dirty="0" smtClean="0"/>
          </a:p>
          <a:p>
            <a:pPr algn="just">
              <a:spcAft>
                <a:spcPts val="600"/>
              </a:spcAft>
            </a:pPr>
            <a:r>
              <a:rPr lang="en-US" sz="1200" b="1" dirty="0" smtClean="0"/>
              <a:t>Chloroflexi</a:t>
            </a:r>
            <a:r>
              <a:rPr lang="en-US" sz="1200" b="1" dirty="0"/>
              <a:t>.  </a:t>
            </a:r>
            <a:r>
              <a:rPr lang="en-US" sz="1200" dirty="0"/>
              <a:t>The phylum Chloroflexi, previously called green non-sulfur bacteria, is found in many environments (</a:t>
            </a:r>
            <a:r>
              <a:rPr lang="en-US" sz="1200" dirty="0" err="1"/>
              <a:t>Bjornsson</a:t>
            </a:r>
            <a:r>
              <a:rPr lang="en-US" sz="1200" dirty="0"/>
              <a:t>, </a:t>
            </a:r>
            <a:r>
              <a:rPr lang="en-US" sz="1200" dirty="0" err="1"/>
              <a:t>Hugenholtz</a:t>
            </a:r>
            <a:r>
              <a:rPr lang="en-US" sz="1200" dirty="0"/>
              <a:t> </a:t>
            </a:r>
            <a:r>
              <a:rPr lang="en-US" sz="1200" i="1" dirty="0"/>
              <a:t>et al. </a:t>
            </a:r>
            <a:r>
              <a:rPr lang="en-US" sz="1200" dirty="0"/>
              <a:t>2002).  Seven class level sub divisions have been recognized, though not all have been formally named.  Members of the class ‘Chloroflexi’ are photosynthetic, but characterized members of other classes are not.  The human and dog associated phylotypes are members of the class </a:t>
            </a:r>
            <a:r>
              <a:rPr lang="en-US" sz="1200" i="1" dirty="0" err="1"/>
              <a:t>Anaerolineae</a:t>
            </a:r>
            <a:r>
              <a:rPr lang="en-US" sz="1200" dirty="0"/>
              <a:t> (</a:t>
            </a:r>
            <a:r>
              <a:rPr lang="en-US" sz="1200" dirty="0" err="1"/>
              <a:t>Sekiguchi</a:t>
            </a:r>
            <a:r>
              <a:rPr lang="en-US" sz="1200" dirty="0"/>
              <a:t>, Yamada </a:t>
            </a:r>
            <a:r>
              <a:rPr lang="en-US" sz="1200" i="1" dirty="0"/>
              <a:t>et al. </a:t>
            </a:r>
            <a:r>
              <a:rPr lang="en-US" sz="1200" dirty="0"/>
              <a:t>2003), and are most closely related to environmental clone WHCB1-63, AF050566 (92% similarity). </a:t>
            </a:r>
          </a:p>
          <a:p>
            <a:pPr algn="just">
              <a:spcAft>
                <a:spcPts val="600"/>
              </a:spcAft>
            </a:pPr>
            <a:r>
              <a:rPr lang="en-US" sz="1200" b="1" dirty="0" smtClean="0"/>
              <a:t>GN02</a:t>
            </a:r>
            <a:r>
              <a:rPr lang="en-US" sz="1200" b="1" dirty="0"/>
              <a:t>.  </a:t>
            </a:r>
            <a:r>
              <a:rPr lang="en-US" sz="1200" dirty="0"/>
              <a:t>The candidate division GN02 was first described in a study of the Guerrero Negro hypersaline microbial mat (Ley, Harris et al. 2006). </a:t>
            </a:r>
            <a:r>
              <a:rPr lang="en-US" sz="1200" dirty="0" smtClean="0"/>
              <a:t> Because clones from this division were found in a study of the canine oral microbiome, it was sought in human oral samples.</a:t>
            </a:r>
          </a:p>
          <a:p>
            <a:pPr algn="just">
              <a:spcAft>
                <a:spcPts val="600"/>
              </a:spcAft>
            </a:pPr>
            <a:r>
              <a:rPr lang="en-US" sz="1200" b="1" dirty="0" smtClean="0"/>
              <a:t>SR1.  </a:t>
            </a:r>
            <a:r>
              <a:rPr lang="en-US" sz="1200" dirty="0" smtClean="0"/>
              <a:t>The SR1 division was named for clones identified in a study of microbial streamers on sediment from the Sulphur River in Parkers Cave, Kentucky and was previously included in candidate division OP11 (Harris, Kelley et al. 2004).  It is </a:t>
            </a:r>
            <a:r>
              <a:rPr lang="en-US" sz="1200" dirty="0" smtClean="0"/>
              <a:t>interesting </a:t>
            </a:r>
            <a:r>
              <a:rPr lang="en-US" sz="1200" dirty="0" smtClean="0"/>
              <a:t>to note that SR1 clone sequences </a:t>
            </a:r>
            <a:r>
              <a:rPr lang="en-US" sz="1200" dirty="0" smtClean="0"/>
              <a:t>were recovered </a:t>
            </a:r>
            <a:r>
              <a:rPr lang="en-US" sz="1200" dirty="0" smtClean="0"/>
              <a:t>from deep-groundwater microorganisms </a:t>
            </a:r>
            <a:r>
              <a:rPr lang="en-US" sz="1200" dirty="0" smtClean="0"/>
              <a:t>which passed </a:t>
            </a:r>
            <a:r>
              <a:rPr lang="en-US" sz="1200" dirty="0" smtClean="0"/>
              <a:t>through 0.2-micron-pore-size filters (Miyoshi, </a:t>
            </a:r>
            <a:r>
              <a:rPr lang="en-US" sz="1200" dirty="0" err="1" smtClean="0"/>
              <a:t>Iwatsuki</a:t>
            </a:r>
            <a:r>
              <a:rPr lang="en-US" sz="1200" dirty="0" smtClean="0"/>
              <a:t> et al. 2005).  One of the original clones identified in this division was clone X112 from the human oral cavity (Paster, </a:t>
            </a:r>
            <a:r>
              <a:rPr lang="en-US" sz="1200" dirty="0" err="1" smtClean="0"/>
              <a:t>Boches</a:t>
            </a:r>
            <a:r>
              <a:rPr lang="en-US" sz="1200" dirty="0" smtClean="0"/>
              <a:t> et al. 2001), which is now known as SR1 sp. HOT-345 (Dewhirst, Chen et al. 2010). </a:t>
            </a:r>
          </a:p>
          <a:p>
            <a:pPr algn="just">
              <a:spcAft>
                <a:spcPts val="600"/>
              </a:spcAft>
            </a:pPr>
            <a:r>
              <a:rPr lang="en-US" sz="1200" b="1" dirty="0" smtClean="0"/>
              <a:t>WPS-2</a:t>
            </a:r>
            <a:r>
              <a:rPr lang="en-US" sz="1200" dirty="0"/>
              <a:t>.  The candidate division WPS-2 (</a:t>
            </a:r>
            <a:r>
              <a:rPr lang="en-US" sz="1200" dirty="0" err="1"/>
              <a:t>Writtenberg</a:t>
            </a:r>
            <a:r>
              <a:rPr lang="en-US" sz="1200" dirty="0"/>
              <a:t> Polluted Soil) was first described in a study of polychlorinated biphenyl-polluted soil in Germany (Nogales, Moore et al. 2001).  As of July 1, 2011, there were 40 sequences for this division in </a:t>
            </a:r>
            <a:r>
              <a:rPr lang="en-US" sz="1200" dirty="0" err="1"/>
              <a:t>Greengenes</a:t>
            </a:r>
            <a:r>
              <a:rPr lang="en-US" sz="1200" dirty="0"/>
              <a:t> (</a:t>
            </a:r>
            <a:r>
              <a:rPr lang="en-US" sz="1200" dirty="0" err="1"/>
              <a:t>DeSantis</a:t>
            </a:r>
            <a:r>
              <a:rPr lang="en-US" sz="1200" dirty="0"/>
              <a:t>, </a:t>
            </a:r>
            <a:r>
              <a:rPr lang="en-US" sz="1200" dirty="0" err="1"/>
              <a:t>Hugenholtz</a:t>
            </a:r>
            <a:r>
              <a:rPr lang="en-US" sz="1200" dirty="0"/>
              <a:t> et al. 2006).  A single clone from a dog has been given the designation COT-220 (JN713383). </a:t>
            </a:r>
          </a:p>
        </p:txBody>
      </p:sp>
      <p:grpSp>
        <p:nvGrpSpPr>
          <p:cNvPr id="47" name="Group 46"/>
          <p:cNvGrpSpPr/>
          <p:nvPr/>
        </p:nvGrpSpPr>
        <p:grpSpPr>
          <a:xfrm>
            <a:off x="37033200" y="10058400"/>
            <a:ext cx="6400800" cy="5943600"/>
            <a:chOff x="37955951" y="10603048"/>
            <a:chExt cx="5486400" cy="4114800"/>
          </a:xfrm>
        </p:grpSpPr>
        <p:sp>
          <p:nvSpPr>
            <p:cNvPr id="17" name="AutoShape 4"/>
            <p:cNvSpPr>
              <a:spLocks noChangeArrowheads="1"/>
            </p:cNvSpPr>
            <p:nvPr/>
          </p:nvSpPr>
          <p:spPr bwMode="auto">
            <a:xfrm>
              <a:off x="37955951" y="10603048"/>
              <a:ext cx="5486400" cy="4114800"/>
            </a:xfrm>
            <a:prstGeom prst="roundRect">
              <a:avLst>
                <a:gd name="adj" fmla="val 7000"/>
              </a:avLst>
            </a:prstGeom>
            <a:gradFill>
              <a:gsLst>
                <a:gs pos="0">
                  <a:schemeClr val="bg2">
                    <a:lumMod val="75000"/>
                  </a:schemeClr>
                </a:gs>
                <a:gs pos="100000">
                  <a:srgbClr val="EAEAEA">
                    <a:lumMod val="0"/>
                    <a:lumOff val="100000"/>
                  </a:srgbClr>
                </a:gs>
                <a:gs pos="100000">
                  <a:srgbClr val="FFFFFF"/>
                </a:gs>
              </a:gsLst>
              <a:lin ang="540000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 name="Text Box 42"/>
            <p:cNvSpPr txBox="1">
              <a:spLocks noChangeArrowheads="1"/>
            </p:cNvSpPr>
            <p:nvPr/>
          </p:nvSpPr>
          <p:spPr bwMode="auto">
            <a:xfrm>
              <a:off x="39318305" y="10610576"/>
              <a:ext cx="2761691" cy="745253"/>
            </a:xfrm>
            <a:prstGeom prst="rect">
              <a:avLst/>
            </a:prstGeom>
            <a:noFill/>
            <a:ln w="9525">
              <a:noFill/>
              <a:miter lim="800000"/>
              <a:headEnd/>
              <a:tailEnd/>
            </a:ln>
            <a:effectLst/>
          </p:spPr>
          <p:txBody>
            <a:bodyPr wrap="none" lIns="52247" tIns="26123" rIns="52247" bIns="26123">
              <a:spAutoFit/>
            </a:bodyPr>
            <a:lstStyle/>
            <a:p>
              <a:pPr marL="0" marR="0" lvl="0" indent="0" algn="ctr" defTabSz="2508250" eaLnBrk="1" fontAlgn="auto" latinLnBrk="0" hangingPunct="1">
                <a:lnSpc>
                  <a:spcPct val="100000"/>
                </a:lnSpc>
                <a:spcBef>
                  <a:spcPct val="50000"/>
                </a:spcBef>
                <a:spcAft>
                  <a:spcPts val="0"/>
                </a:spcAft>
                <a:buClrTx/>
                <a:buSzTx/>
                <a:buFontTx/>
                <a:buNone/>
                <a:tabLst/>
                <a:defRPr/>
              </a:pPr>
              <a:r>
                <a:rPr kumimoji="0" lang="en-US" sz="45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References</a:t>
              </a:r>
              <a:endParaRPr kumimoji="0" lang="en-US" sz="45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grpSp>
      <p:sp>
        <p:nvSpPr>
          <p:cNvPr id="27" name="TextBox 26"/>
          <p:cNvSpPr txBox="1"/>
          <p:nvPr/>
        </p:nvSpPr>
        <p:spPr>
          <a:xfrm>
            <a:off x="37199070" y="10831175"/>
            <a:ext cx="6069060" cy="5232202"/>
          </a:xfrm>
          <a:prstGeom prst="rect">
            <a:avLst/>
          </a:prstGeom>
          <a:noFill/>
        </p:spPr>
        <p:txBody>
          <a:bodyPr wrap="square" rtlCol="0">
            <a:spAutoFit/>
          </a:bodyPr>
          <a:lstStyle/>
          <a:p>
            <a:pPr algn="just"/>
            <a:r>
              <a:rPr lang="en-US" sz="1150" b="1" dirty="0" err="1" smtClean="0"/>
              <a:t>Bjornsson</a:t>
            </a:r>
            <a:r>
              <a:rPr lang="en-US" sz="1150" b="1" dirty="0"/>
              <a:t>, L., P. </a:t>
            </a:r>
            <a:r>
              <a:rPr lang="en-US" sz="1150" b="1" dirty="0" err="1"/>
              <a:t>Hugenholtz</a:t>
            </a:r>
            <a:r>
              <a:rPr lang="en-US" sz="1150" b="1" dirty="0"/>
              <a:t>, et al.</a:t>
            </a:r>
            <a:r>
              <a:rPr lang="en-US" sz="1150" dirty="0"/>
              <a:t> </a:t>
            </a:r>
            <a:r>
              <a:rPr lang="en-US" sz="1150" dirty="0" smtClean="0"/>
              <a:t>2002. </a:t>
            </a:r>
            <a:r>
              <a:rPr lang="en-US" sz="1150" dirty="0"/>
              <a:t>"Filamentous Chloroflexi (green non-sulfur bacteria) are abundant in wastewater treatment processes with biological nutrient removal." </a:t>
            </a:r>
            <a:r>
              <a:rPr lang="en-US" sz="1150" i="1" dirty="0" err="1" smtClean="0"/>
              <a:t>Microbiol</a:t>
            </a:r>
            <a:r>
              <a:rPr lang="en-US" sz="1150" dirty="0" smtClean="0"/>
              <a:t> 148: </a:t>
            </a:r>
            <a:r>
              <a:rPr lang="en-US" sz="1150" dirty="0"/>
              <a:t>2309-2318.</a:t>
            </a:r>
          </a:p>
          <a:p>
            <a:pPr algn="just"/>
            <a:r>
              <a:rPr lang="en-US" sz="1150" b="1" dirty="0" err="1"/>
              <a:t>DeSantis</a:t>
            </a:r>
            <a:r>
              <a:rPr lang="en-US" sz="1150" b="1" dirty="0"/>
              <a:t>, T. Z., P. </a:t>
            </a:r>
            <a:r>
              <a:rPr lang="en-US" sz="1150" b="1" dirty="0" err="1"/>
              <a:t>Hugenholtz</a:t>
            </a:r>
            <a:r>
              <a:rPr lang="en-US" sz="1150" b="1" dirty="0"/>
              <a:t>, et al. </a:t>
            </a:r>
            <a:r>
              <a:rPr lang="en-US" sz="1150" dirty="0" smtClean="0"/>
              <a:t>2006. </a:t>
            </a:r>
            <a:r>
              <a:rPr lang="en-US" sz="1150" dirty="0"/>
              <a:t>"</a:t>
            </a:r>
            <a:r>
              <a:rPr lang="en-US" sz="1150" dirty="0" err="1"/>
              <a:t>Greengenes</a:t>
            </a:r>
            <a:r>
              <a:rPr lang="en-US" sz="1150" dirty="0"/>
              <a:t>, a chimera-checked 16S rRNA gene database and workbench compatible with ARB." </a:t>
            </a:r>
            <a:r>
              <a:rPr lang="en-US" sz="1150" i="1" dirty="0" err="1" smtClean="0"/>
              <a:t>Appl</a:t>
            </a:r>
            <a:r>
              <a:rPr lang="en-US" sz="1150" i="1" dirty="0" smtClean="0"/>
              <a:t> Environ </a:t>
            </a:r>
            <a:r>
              <a:rPr lang="en-US" sz="1150" i="1" dirty="0" err="1" smtClean="0"/>
              <a:t>Microbiol</a:t>
            </a:r>
            <a:r>
              <a:rPr lang="en-US" sz="1150" i="1" dirty="0" smtClean="0"/>
              <a:t>.</a:t>
            </a:r>
            <a:r>
              <a:rPr lang="en-US" sz="1150" dirty="0" smtClean="0"/>
              <a:t> 72: </a:t>
            </a:r>
            <a:r>
              <a:rPr lang="en-US" sz="1150" dirty="0"/>
              <a:t>5069-5072.</a:t>
            </a:r>
          </a:p>
          <a:p>
            <a:pPr algn="just"/>
            <a:r>
              <a:rPr lang="en-US" sz="1150" b="1" dirty="0"/>
              <a:t>Dewhirst, F. E., T. Chen, et al. </a:t>
            </a:r>
            <a:r>
              <a:rPr lang="en-US" sz="1150" dirty="0" smtClean="0"/>
              <a:t>2010. </a:t>
            </a:r>
            <a:r>
              <a:rPr lang="en-US" sz="1150" dirty="0"/>
              <a:t>"The human oral microbiome." </a:t>
            </a:r>
            <a:r>
              <a:rPr lang="en-US" sz="1150" i="1" dirty="0" smtClean="0"/>
              <a:t>J. Bacteriol</a:t>
            </a:r>
            <a:r>
              <a:rPr lang="en-US" sz="1150" dirty="0" smtClean="0"/>
              <a:t>. 192: </a:t>
            </a:r>
            <a:r>
              <a:rPr lang="en-US" sz="1150" dirty="0"/>
              <a:t>5002-5017.</a:t>
            </a:r>
          </a:p>
          <a:p>
            <a:pPr algn="just"/>
            <a:r>
              <a:rPr lang="en-US" sz="1150" b="1" dirty="0"/>
              <a:t>Harris, J. K., S. T. Kelley, et al. </a:t>
            </a:r>
            <a:r>
              <a:rPr lang="en-US" sz="1150" dirty="0" smtClean="0"/>
              <a:t>2004. </a:t>
            </a:r>
            <a:r>
              <a:rPr lang="en-US" sz="1150" dirty="0"/>
              <a:t>"New perspective on uncultured bacterial phylogenetic division OP11." </a:t>
            </a:r>
            <a:r>
              <a:rPr lang="en-US" sz="1150" i="1" dirty="0" err="1" smtClean="0"/>
              <a:t>Appl</a:t>
            </a:r>
            <a:r>
              <a:rPr lang="en-US" sz="1150" i="1" dirty="0" smtClean="0"/>
              <a:t> Environ </a:t>
            </a:r>
            <a:r>
              <a:rPr lang="en-US" sz="1150" i="1" dirty="0" err="1" smtClean="0"/>
              <a:t>microbiol</a:t>
            </a:r>
            <a:r>
              <a:rPr lang="en-US" sz="1150" i="1" dirty="0" smtClean="0"/>
              <a:t>. </a:t>
            </a:r>
            <a:r>
              <a:rPr lang="en-US" sz="1150" dirty="0"/>
              <a:t>70(2): 845-849.</a:t>
            </a:r>
          </a:p>
          <a:p>
            <a:pPr algn="just"/>
            <a:r>
              <a:rPr lang="en-US" sz="1150" b="1" dirty="0"/>
              <a:t>Iino, T., K. Mori, et al. </a:t>
            </a:r>
            <a:r>
              <a:rPr lang="en-US" sz="1150" dirty="0" smtClean="0"/>
              <a:t>2010. </a:t>
            </a:r>
            <a:r>
              <a:rPr lang="en-US" sz="1150" dirty="0"/>
              <a:t>"</a:t>
            </a:r>
            <a:r>
              <a:rPr lang="en-US" sz="1150" i="1" dirty="0" err="1"/>
              <a:t>Ignavibacterium</a:t>
            </a:r>
            <a:r>
              <a:rPr lang="en-US" sz="1150" i="1" dirty="0"/>
              <a:t> album </a:t>
            </a:r>
            <a:r>
              <a:rPr lang="en-US" sz="1150" dirty="0"/>
              <a:t>gen. </a:t>
            </a:r>
            <a:r>
              <a:rPr lang="en-US" sz="1150" dirty="0" err="1"/>
              <a:t>nov.</a:t>
            </a:r>
            <a:r>
              <a:rPr lang="en-US" sz="1150" dirty="0"/>
              <a:t>, sp. </a:t>
            </a:r>
            <a:r>
              <a:rPr lang="en-US" sz="1150" dirty="0" err="1"/>
              <a:t>nov.</a:t>
            </a:r>
            <a:r>
              <a:rPr lang="en-US" sz="1150" dirty="0"/>
              <a:t>, a moderately thermophilic anaerobic bacterium isolated from microbial mats at a terrestrial hot spring and proposal of </a:t>
            </a:r>
            <a:r>
              <a:rPr lang="en-US" sz="1150" i="1" dirty="0" err="1"/>
              <a:t>Ignavibacteria</a:t>
            </a:r>
            <a:r>
              <a:rPr lang="en-US" sz="1150" dirty="0"/>
              <a:t> classis </a:t>
            </a:r>
            <a:r>
              <a:rPr lang="en-US" sz="1150" dirty="0" err="1"/>
              <a:t>nov.</a:t>
            </a:r>
            <a:r>
              <a:rPr lang="en-US" sz="1150" dirty="0"/>
              <a:t>, for a novel lineage at the periphery of green sulfur bacteria." </a:t>
            </a:r>
            <a:r>
              <a:rPr lang="en-US" sz="1150" i="1" dirty="0" err="1" smtClean="0"/>
              <a:t>Int</a:t>
            </a:r>
            <a:r>
              <a:rPr lang="en-US" sz="1150" i="1" dirty="0" smtClean="0"/>
              <a:t> J </a:t>
            </a:r>
            <a:r>
              <a:rPr lang="en-US" sz="1150" i="1" dirty="0" err="1" smtClean="0"/>
              <a:t>Syst</a:t>
            </a:r>
            <a:r>
              <a:rPr lang="en-US" sz="1150" i="1" dirty="0" smtClean="0"/>
              <a:t> </a:t>
            </a:r>
            <a:r>
              <a:rPr lang="en-US" sz="1150" i="1" dirty="0" err="1" smtClean="0"/>
              <a:t>Evol</a:t>
            </a:r>
            <a:r>
              <a:rPr lang="en-US" sz="1150" i="1" dirty="0" smtClean="0"/>
              <a:t> </a:t>
            </a:r>
            <a:r>
              <a:rPr lang="en-US" sz="1150" i="1" dirty="0" err="1" smtClean="0"/>
              <a:t>Microbiol</a:t>
            </a:r>
            <a:r>
              <a:rPr lang="en-US" sz="1150" dirty="0" smtClean="0"/>
              <a:t>. 60: </a:t>
            </a:r>
            <a:r>
              <a:rPr lang="en-US" sz="1150" dirty="0"/>
              <a:t>1376-1382.</a:t>
            </a:r>
          </a:p>
          <a:p>
            <a:pPr algn="just"/>
            <a:r>
              <a:rPr lang="en-US" sz="1150" b="1" dirty="0"/>
              <a:t>Ley, R. E., J. K. Harris, et al.</a:t>
            </a:r>
            <a:r>
              <a:rPr lang="en-US" sz="1150" dirty="0"/>
              <a:t> </a:t>
            </a:r>
            <a:r>
              <a:rPr lang="en-US" sz="1150" dirty="0" smtClean="0"/>
              <a:t>2006. </a:t>
            </a:r>
            <a:r>
              <a:rPr lang="en-US" sz="1150" dirty="0"/>
              <a:t>"Unexpected diversity and complexity of the Guerrero Negro hypersaline microbial mat." </a:t>
            </a:r>
            <a:r>
              <a:rPr lang="en-US" sz="1150" i="1" dirty="0" err="1"/>
              <a:t>Appl</a:t>
            </a:r>
            <a:r>
              <a:rPr lang="en-US" sz="1150" i="1" dirty="0"/>
              <a:t> Environ </a:t>
            </a:r>
            <a:r>
              <a:rPr lang="en-US" sz="1150" i="1" dirty="0" err="1" smtClean="0"/>
              <a:t>Microbiol</a:t>
            </a:r>
            <a:r>
              <a:rPr lang="en-US" sz="1150" i="1" dirty="0" smtClean="0"/>
              <a:t>.</a:t>
            </a:r>
            <a:r>
              <a:rPr lang="en-US" sz="1150" dirty="0" smtClean="0"/>
              <a:t> 72: </a:t>
            </a:r>
            <a:r>
              <a:rPr lang="en-US" sz="1150" dirty="0"/>
              <a:t>3685-3695.</a:t>
            </a:r>
          </a:p>
          <a:p>
            <a:pPr algn="just"/>
            <a:r>
              <a:rPr lang="en-US" sz="1150" b="1" dirty="0"/>
              <a:t>Miyoshi, T., T. </a:t>
            </a:r>
            <a:r>
              <a:rPr lang="en-US" sz="1150" b="1" dirty="0" err="1"/>
              <a:t>Iwatsuki</a:t>
            </a:r>
            <a:r>
              <a:rPr lang="en-US" sz="1150" b="1" dirty="0"/>
              <a:t>, et al. </a:t>
            </a:r>
            <a:r>
              <a:rPr lang="en-US" sz="1150" dirty="0" smtClean="0"/>
              <a:t>2005. </a:t>
            </a:r>
            <a:r>
              <a:rPr lang="en-US" sz="1150" dirty="0"/>
              <a:t>"Phylogenetic characterization of 16S rRNA gene clones from deep-groundwater microorganisms that pass through 0.2-micrometer-pore-size filters." </a:t>
            </a:r>
            <a:r>
              <a:rPr lang="en-US" sz="1150" i="1" dirty="0" err="1" smtClean="0"/>
              <a:t>Appl</a:t>
            </a:r>
            <a:r>
              <a:rPr lang="en-US" sz="1150" i="1" dirty="0" smtClean="0"/>
              <a:t> Environ </a:t>
            </a:r>
            <a:r>
              <a:rPr lang="en-US" sz="1150" i="1" dirty="0" err="1" smtClean="0"/>
              <a:t>Microbiol</a:t>
            </a:r>
            <a:r>
              <a:rPr lang="en-US" sz="1150" i="1" dirty="0" smtClean="0"/>
              <a:t>. </a:t>
            </a:r>
            <a:r>
              <a:rPr lang="en-US" sz="1150" dirty="0" smtClean="0"/>
              <a:t>71: </a:t>
            </a:r>
            <a:r>
              <a:rPr lang="en-US" sz="1150" dirty="0"/>
              <a:t>1084-1088.</a:t>
            </a:r>
          </a:p>
          <a:p>
            <a:pPr algn="just"/>
            <a:r>
              <a:rPr lang="en-US" sz="1150" b="1" dirty="0"/>
              <a:t>Nogales, B., E. R. Moore, et al. </a:t>
            </a:r>
            <a:r>
              <a:rPr lang="en-US" sz="1150" dirty="0" smtClean="0"/>
              <a:t>2001. </a:t>
            </a:r>
            <a:r>
              <a:rPr lang="en-US" sz="1150" dirty="0"/>
              <a:t>"Combined use of 16S ribosomal DNA and 16S rRNA to study the bacterial community of polychlorinated biphenyl-polluted soil." </a:t>
            </a:r>
            <a:r>
              <a:rPr lang="en-US" sz="1150" i="1" dirty="0" err="1" smtClean="0"/>
              <a:t>Appl</a:t>
            </a:r>
            <a:r>
              <a:rPr lang="en-US" sz="1150" i="1" dirty="0" smtClean="0"/>
              <a:t> Environ </a:t>
            </a:r>
            <a:r>
              <a:rPr lang="en-US" sz="1150" i="1" dirty="0" err="1" smtClean="0"/>
              <a:t>Microbiol</a:t>
            </a:r>
            <a:r>
              <a:rPr lang="en-US" sz="1150" i="1" dirty="0" smtClean="0"/>
              <a:t>.</a:t>
            </a:r>
            <a:r>
              <a:rPr lang="en-US" sz="1150" dirty="0" smtClean="0"/>
              <a:t> 67: </a:t>
            </a:r>
            <a:r>
              <a:rPr lang="en-US" sz="1150" dirty="0"/>
              <a:t>1874-1884.</a:t>
            </a:r>
          </a:p>
          <a:p>
            <a:pPr algn="just"/>
            <a:r>
              <a:rPr lang="en-US" sz="1150" b="1" dirty="0" err="1"/>
              <a:t>Overmann</a:t>
            </a:r>
            <a:r>
              <a:rPr lang="en-US" sz="1150" b="1" dirty="0"/>
              <a:t>, J. and C. </a:t>
            </a:r>
            <a:r>
              <a:rPr lang="en-US" sz="1150" b="1" dirty="0" err="1"/>
              <a:t>Tuschak</a:t>
            </a:r>
            <a:r>
              <a:rPr lang="en-US" sz="1150" b="1" dirty="0"/>
              <a:t> </a:t>
            </a:r>
            <a:r>
              <a:rPr lang="en-US" sz="1150" dirty="0" smtClean="0"/>
              <a:t>1997. </a:t>
            </a:r>
            <a:r>
              <a:rPr lang="en-US" sz="1150" dirty="0"/>
              <a:t>"Phylogeny and molecular fingerprinting of green sulfur bacteria." </a:t>
            </a:r>
            <a:r>
              <a:rPr lang="en-US" sz="1150" i="1" dirty="0" smtClean="0"/>
              <a:t>Arch </a:t>
            </a:r>
            <a:r>
              <a:rPr lang="en-US" sz="1150" i="1" dirty="0" err="1" smtClean="0"/>
              <a:t>microbiol</a:t>
            </a:r>
            <a:r>
              <a:rPr lang="en-US" sz="1150" dirty="0" smtClean="0"/>
              <a:t>. 167: </a:t>
            </a:r>
            <a:r>
              <a:rPr lang="en-US" sz="1150" dirty="0"/>
              <a:t>302-309.</a:t>
            </a:r>
          </a:p>
          <a:p>
            <a:pPr algn="just"/>
            <a:r>
              <a:rPr lang="en-US" sz="1150" b="1" dirty="0"/>
              <a:t>Paster, B. J., S. K. </a:t>
            </a:r>
            <a:r>
              <a:rPr lang="en-US" sz="1150" b="1" dirty="0" err="1"/>
              <a:t>Boches</a:t>
            </a:r>
            <a:r>
              <a:rPr lang="en-US" sz="1150" b="1" dirty="0"/>
              <a:t>, et al. </a:t>
            </a:r>
            <a:r>
              <a:rPr lang="en-US" sz="1150" dirty="0" smtClean="0"/>
              <a:t>2001. </a:t>
            </a:r>
            <a:r>
              <a:rPr lang="en-US" sz="1150" dirty="0"/>
              <a:t>"Bacterial diversity in human subgingival plaque."</a:t>
            </a:r>
            <a:r>
              <a:rPr lang="en-US" sz="1150" i="1" dirty="0"/>
              <a:t> J </a:t>
            </a:r>
            <a:r>
              <a:rPr lang="en-US" sz="1150" i="1" dirty="0" smtClean="0"/>
              <a:t>Bacteriol. </a:t>
            </a:r>
            <a:r>
              <a:rPr lang="en-US" sz="1150" dirty="0" smtClean="0"/>
              <a:t>183: </a:t>
            </a:r>
            <a:r>
              <a:rPr lang="en-US" sz="1150" dirty="0"/>
              <a:t>3770-3783.</a:t>
            </a:r>
          </a:p>
          <a:p>
            <a:pPr algn="just"/>
            <a:r>
              <a:rPr lang="en-US" sz="1150" b="1" dirty="0" err="1"/>
              <a:t>Sekiguchi</a:t>
            </a:r>
            <a:r>
              <a:rPr lang="en-US" sz="1150" b="1" dirty="0"/>
              <a:t>, Y., T. Yamada, et al</a:t>
            </a:r>
            <a:r>
              <a:rPr lang="en-US" sz="1150" b="1" dirty="0" smtClean="0"/>
              <a:t>. </a:t>
            </a:r>
            <a:r>
              <a:rPr lang="en-US" sz="1150" dirty="0" smtClean="0"/>
              <a:t>2003. </a:t>
            </a:r>
            <a:r>
              <a:rPr lang="en-US" sz="1150" dirty="0"/>
              <a:t>"</a:t>
            </a:r>
            <a:r>
              <a:rPr lang="en-US" sz="1150" i="1" dirty="0" err="1"/>
              <a:t>Anaerolinea</a:t>
            </a:r>
            <a:r>
              <a:rPr lang="en-US" sz="1150" i="1" dirty="0"/>
              <a:t> </a:t>
            </a:r>
            <a:r>
              <a:rPr lang="en-US" sz="1150" i="1" dirty="0" err="1"/>
              <a:t>thermophila</a:t>
            </a:r>
            <a:r>
              <a:rPr lang="en-US" sz="1150" dirty="0"/>
              <a:t> gen. </a:t>
            </a:r>
            <a:r>
              <a:rPr lang="en-US" sz="1150" dirty="0" err="1"/>
              <a:t>nov.</a:t>
            </a:r>
            <a:r>
              <a:rPr lang="en-US" sz="1150" dirty="0"/>
              <a:t>, sp. </a:t>
            </a:r>
            <a:r>
              <a:rPr lang="en-US" sz="1150" dirty="0" err="1"/>
              <a:t>nov.</a:t>
            </a:r>
            <a:r>
              <a:rPr lang="en-US" sz="1150" dirty="0"/>
              <a:t> and </a:t>
            </a:r>
            <a:r>
              <a:rPr lang="en-US" sz="1150" i="1" dirty="0" err="1"/>
              <a:t>Caldilinea</a:t>
            </a:r>
            <a:r>
              <a:rPr lang="en-US" sz="1150" i="1" dirty="0"/>
              <a:t> aerophila</a:t>
            </a:r>
            <a:r>
              <a:rPr lang="en-US" sz="1150" dirty="0"/>
              <a:t> gen. </a:t>
            </a:r>
            <a:r>
              <a:rPr lang="en-US" sz="1150" dirty="0" err="1"/>
              <a:t>nov.</a:t>
            </a:r>
            <a:r>
              <a:rPr lang="en-US" sz="1150" dirty="0"/>
              <a:t>, sp. </a:t>
            </a:r>
            <a:r>
              <a:rPr lang="en-US" sz="1150" dirty="0" err="1"/>
              <a:t>nov.</a:t>
            </a:r>
            <a:r>
              <a:rPr lang="en-US" sz="1150" dirty="0"/>
              <a:t>, novel filamentous thermophiles that represent a previously uncultured lineage of the domain Bacteria at the subphylum level." </a:t>
            </a:r>
            <a:r>
              <a:rPr lang="en-US" sz="1150" i="1" dirty="0" err="1" smtClean="0"/>
              <a:t>Int</a:t>
            </a:r>
            <a:r>
              <a:rPr lang="en-US" sz="1150" i="1" dirty="0" smtClean="0"/>
              <a:t> J </a:t>
            </a:r>
            <a:r>
              <a:rPr lang="en-US" sz="1150" i="1" dirty="0" err="1" smtClean="0"/>
              <a:t>Syst</a:t>
            </a:r>
            <a:r>
              <a:rPr lang="en-US" sz="1150" i="1" dirty="0" smtClean="0"/>
              <a:t> </a:t>
            </a:r>
            <a:r>
              <a:rPr lang="en-US" sz="1150" i="1" dirty="0" err="1" smtClean="0"/>
              <a:t>Evol</a:t>
            </a:r>
            <a:r>
              <a:rPr lang="en-US" sz="1150" i="1" dirty="0" smtClean="0"/>
              <a:t> </a:t>
            </a:r>
            <a:r>
              <a:rPr lang="en-US" sz="1150" i="1" dirty="0" err="1" smtClean="0"/>
              <a:t>Microbiol</a:t>
            </a:r>
            <a:r>
              <a:rPr lang="en-US" sz="1150" i="1" dirty="0" smtClean="0"/>
              <a:t>.</a:t>
            </a:r>
            <a:r>
              <a:rPr lang="en-US" sz="1150" dirty="0" smtClean="0"/>
              <a:t> 53: </a:t>
            </a:r>
            <a:r>
              <a:rPr lang="en-US" sz="1150" dirty="0"/>
              <a:t>1843-1851.</a:t>
            </a:r>
          </a:p>
          <a:p>
            <a:pPr marL="228600" indent="-228600">
              <a:buAutoNum type="arabicPeriod"/>
            </a:pPr>
            <a:endParaRPr lang="en-US" sz="1200" dirty="0" smtClean="0"/>
          </a:p>
        </p:txBody>
      </p:sp>
      <p:sp>
        <p:nvSpPr>
          <p:cNvPr id="28" name="TextBox 27"/>
          <p:cNvSpPr txBox="1"/>
          <p:nvPr/>
        </p:nvSpPr>
        <p:spPr>
          <a:xfrm>
            <a:off x="37297896" y="4449678"/>
            <a:ext cx="5943600" cy="4747453"/>
          </a:xfrm>
          <a:prstGeom prst="rect">
            <a:avLst/>
          </a:prstGeom>
          <a:noFill/>
        </p:spPr>
        <p:txBody>
          <a:bodyPr wrap="square" rtlCol="0">
            <a:spAutoFit/>
          </a:bodyPr>
          <a:lstStyle/>
          <a:p>
            <a:pPr algn="just">
              <a:spcAft>
                <a:spcPts val="600"/>
              </a:spcAft>
            </a:pPr>
            <a:r>
              <a:rPr lang="en-US" sz="1150" b="1" dirty="0" smtClean="0"/>
              <a:t>Primers.  </a:t>
            </a:r>
            <a:r>
              <a:rPr lang="en-US" sz="1150" dirty="0" smtClean="0"/>
              <a:t>Primer pairs designed to be selective for each of the five rare phyla/candidate divisions produced an amplicon with at least one oral DNA pool. Primers are shown in Table 1.  </a:t>
            </a:r>
            <a:r>
              <a:rPr lang="en-US" sz="1150" dirty="0"/>
              <a:t>The primers in Table 1 with 4 bases in red are variants of a “universal” 1492 reverse primer that has been extended 4 bases into a variable </a:t>
            </a:r>
            <a:r>
              <a:rPr lang="en-US" sz="1150" dirty="0" smtClean="0"/>
              <a:t>region for specificity </a:t>
            </a:r>
            <a:r>
              <a:rPr lang="en-US" sz="1150" dirty="0"/>
              <a:t>(red). </a:t>
            </a:r>
            <a:endParaRPr lang="en-US" sz="1150" dirty="0" smtClean="0"/>
          </a:p>
          <a:p>
            <a:pPr algn="just">
              <a:spcAft>
                <a:spcPts val="600"/>
              </a:spcAft>
            </a:pPr>
            <a:r>
              <a:rPr lang="en-US" sz="1150" b="1" dirty="0" smtClean="0"/>
              <a:t>Libraries.  </a:t>
            </a:r>
            <a:r>
              <a:rPr lang="en-US" sz="1150" dirty="0" smtClean="0"/>
              <a:t>A total of twenty-six 16S rRNA libraries were constructed using the primers shown in Table 2.  Approximately 50 (44-64) clones were sequenced from each library.  Sequencing was done with a reverse primer which annealed at positions 521 to 533, supplying sequencing data for the first 500 </a:t>
            </a:r>
            <a:r>
              <a:rPr lang="en-US" sz="1150" dirty="0" err="1" smtClean="0"/>
              <a:t>bp</a:t>
            </a:r>
            <a:r>
              <a:rPr lang="en-US" sz="1150" dirty="0" smtClean="0"/>
              <a:t> of each clone.  Clones of interest because they represented novel taxa or taxa without good full length reference sequences were fully sequenced. Most of the primer pairs produced clone libraries with only the targeted taxa.  However, when a “universal” forward primer was paired with selective reverse primer, libraries of mixed taxa were sometimes produced.  Some of these primers are selective even with a universal partner, but are highly specific when both primers are selective. </a:t>
            </a:r>
          </a:p>
          <a:p>
            <a:pPr algn="just">
              <a:spcAft>
                <a:spcPts val="600"/>
              </a:spcAft>
            </a:pPr>
            <a:r>
              <a:rPr lang="en-US" sz="1150" b="1" dirty="0" smtClean="0"/>
              <a:t>Human </a:t>
            </a:r>
            <a:r>
              <a:rPr lang="en-US" sz="1150" b="1" dirty="0" smtClean="0"/>
              <a:t>Oral </a:t>
            </a:r>
            <a:r>
              <a:rPr lang="en-US" sz="1150" b="1" dirty="0" smtClean="0"/>
              <a:t>Microbiome Database (HOMD).  </a:t>
            </a:r>
            <a:r>
              <a:rPr lang="en-US" sz="1150" dirty="0" smtClean="0"/>
              <a:t>Clone sequences representing newly recognized taxa were assigned human oral taxon (HOT) numbers and will be included in the HOMD in the next update.  Clone sequences from this study as well as sequences from GenBank and </a:t>
            </a:r>
            <a:r>
              <a:rPr lang="en-US" sz="1150" dirty="0" err="1" smtClean="0"/>
              <a:t>Greengenes</a:t>
            </a:r>
            <a:r>
              <a:rPr lang="en-US" sz="1150" dirty="0" smtClean="0"/>
              <a:t> were entered into an aligned RNA database and used to construct the phylogenetic trees shown in Fig. 1.  Novel GN02 taxa HOT-871 to HOT-873 and SR1 taxa HOT-874 and HOT-875 are shown highlighted in red.  Human clones for Chlorobi and WPS-2 were not obtained from samples examined, but may be successful on additional samples.  Full length reference sequences have been identified for previously known taxa, for example Chloroflexi HOT-439.</a:t>
            </a:r>
          </a:p>
          <a:p>
            <a:pPr algn="just">
              <a:spcAft>
                <a:spcPts val="600"/>
              </a:spcAft>
            </a:pPr>
            <a:r>
              <a:rPr lang="en-US" sz="1150" b="1" dirty="0" smtClean="0"/>
              <a:t>Conclusions.  </a:t>
            </a:r>
            <a:r>
              <a:rPr lang="en-US" sz="1150" dirty="0" smtClean="0"/>
              <a:t>This research validated highly specific primer sets for amplification of 16S rRNA genes from Chloroflexi, GN02, and SR1 phyla/candidate divisions.  These primer sets can be used in future experiments to identify additional taxa, or to associate the presence or absence of these groups with human health or disease.  </a:t>
            </a:r>
            <a:endParaRPr lang="en-US" sz="1150" dirty="0"/>
          </a:p>
        </p:txBody>
      </p:sp>
      <p:sp>
        <p:nvSpPr>
          <p:cNvPr id="15" name="AutoShape 4"/>
          <p:cNvSpPr>
            <a:spLocks noChangeArrowheads="1"/>
          </p:cNvSpPr>
          <p:nvPr/>
        </p:nvSpPr>
        <p:spPr bwMode="auto">
          <a:xfrm>
            <a:off x="8229600" y="3657600"/>
            <a:ext cx="21488400" cy="12344400"/>
          </a:xfrm>
          <a:prstGeom prst="roundRect">
            <a:avLst>
              <a:gd name="adj" fmla="val 7000"/>
            </a:avLst>
          </a:prstGeom>
          <a:gradFill>
            <a:gsLst>
              <a:gs pos="0">
                <a:srgbClr val="FEEBF0"/>
              </a:gs>
              <a:gs pos="100000">
                <a:srgbClr val="EAEAEA">
                  <a:lumMod val="0"/>
                  <a:lumOff val="100000"/>
                </a:srgbClr>
              </a:gs>
              <a:gs pos="100000">
                <a:srgbClr val="FFFFFF"/>
              </a:gs>
            </a:gsLst>
            <a:lin ang="540000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Text Box 42"/>
          <p:cNvSpPr txBox="1">
            <a:spLocks noChangeArrowheads="1"/>
          </p:cNvSpPr>
          <p:nvPr/>
        </p:nvSpPr>
        <p:spPr bwMode="auto">
          <a:xfrm>
            <a:off x="16742146" y="3697308"/>
            <a:ext cx="4432294" cy="745253"/>
          </a:xfrm>
          <a:prstGeom prst="rect">
            <a:avLst/>
          </a:prstGeom>
          <a:noFill/>
          <a:ln w="9525">
            <a:noFill/>
            <a:miter lim="800000"/>
            <a:headEnd/>
            <a:tailEnd/>
          </a:ln>
          <a:effectLst/>
        </p:spPr>
        <p:txBody>
          <a:bodyPr wrap="none" lIns="52247" tIns="26123" rIns="52247" bIns="26123">
            <a:spAutoFit/>
          </a:bodyPr>
          <a:lstStyle/>
          <a:p>
            <a:pPr marL="0" marR="0" lvl="0" indent="0" algn="ctr" defTabSz="2508250" eaLnBrk="1" fontAlgn="auto" latinLnBrk="0" hangingPunct="1">
              <a:lnSpc>
                <a:spcPct val="100000"/>
              </a:lnSpc>
              <a:spcBef>
                <a:spcPct val="50000"/>
              </a:spcBef>
              <a:spcAft>
                <a:spcPts val="0"/>
              </a:spcAft>
              <a:buClrTx/>
              <a:buSzTx/>
              <a:buFontTx/>
              <a:buNone/>
              <a:tabLst/>
              <a:defRPr/>
            </a:pPr>
            <a:r>
              <a:rPr kumimoji="0" lang="en-US" sz="45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Figures and Tables</a:t>
            </a:r>
            <a:endParaRPr kumimoji="0" lang="en-US" sz="45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pic>
        <p:nvPicPr>
          <p:cNvPr id="39" name="Picture 38" descr="SR1 Tree.JPG"/>
          <p:cNvPicPr preferRelativeResize="0">
            <a:picLocks noChangeAspect="1"/>
          </p:cNvPicPr>
          <p:nvPr/>
        </p:nvPicPr>
        <p:blipFill>
          <a:blip r:embed="rId4" cstate="print"/>
          <a:stretch>
            <a:fillRect/>
          </a:stretch>
        </p:blipFill>
        <p:spPr>
          <a:xfrm>
            <a:off x="9115621" y="12530098"/>
            <a:ext cx="5297975" cy="3119820"/>
          </a:xfrm>
          <a:prstGeom prst="rect">
            <a:avLst/>
          </a:prstGeom>
        </p:spPr>
      </p:pic>
      <p:sp>
        <p:nvSpPr>
          <p:cNvPr id="37" name="TextBox 36"/>
          <p:cNvSpPr txBox="1"/>
          <p:nvPr/>
        </p:nvSpPr>
        <p:spPr>
          <a:xfrm>
            <a:off x="14544749" y="6796048"/>
            <a:ext cx="5311216" cy="1323439"/>
          </a:xfrm>
          <a:prstGeom prst="rect">
            <a:avLst/>
          </a:prstGeom>
          <a:noFill/>
        </p:spPr>
        <p:txBody>
          <a:bodyPr wrap="square" rtlCol="0">
            <a:spAutoFit/>
          </a:bodyPr>
          <a:lstStyle/>
          <a:p>
            <a:r>
              <a:rPr lang="en-US" sz="2000" b="1" dirty="0" smtClean="0"/>
              <a:t>Figure 1. Trees for rare taxa.</a:t>
            </a:r>
          </a:p>
          <a:p>
            <a:pPr algn="just"/>
            <a:r>
              <a:rPr lang="en-US" sz="1200" dirty="0" smtClean="0"/>
              <a:t>HOT- ### are human oral taxon numbers.  HOT-871 to HOT-875 are newly identified taxa and marked with red dots.   Previously know human taxa are indicated with blue dots.  COT- and FOT- are canine and feline oral taxon numbers respectively.  The scale bare at the top of each panel shows a 5% sequence distance.</a:t>
            </a:r>
            <a:endParaRPr lang="en-US" sz="1200" dirty="0"/>
          </a:p>
        </p:txBody>
      </p:sp>
      <p:pic>
        <p:nvPicPr>
          <p:cNvPr id="3"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5623" y="6796048"/>
            <a:ext cx="526935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5622" y="9463048"/>
            <a:ext cx="5314303" cy="28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9115623" y="7100848"/>
            <a:ext cx="1308613" cy="400110"/>
          </a:xfrm>
          <a:prstGeom prst="rect">
            <a:avLst/>
          </a:prstGeom>
          <a:noFill/>
        </p:spPr>
        <p:txBody>
          <a:bodyPr wrap="none" rtlCol="0">
            <a:spAutoFit/>
          </a:bodyPr>
          <a:lstStyle/>
          <a:p>
            <a:r>
              <a:rPr lang="en-US" sz="2000" b="1" dirty="0" smtClean="0"/>
              <a:t>Chloroflexi</a:t>
            </a:r>
            <a:endParaRPr lang="en-US" sz="2000" b="1" dirty="0"/>
          </a:p>
        </p:txBody>
      </p:sp>
      <p:sp>
        <p:nvSpPr>
          <p:cNvPr id="35" name="TextBox 34"/>
          <p:cNvSpPr txBox="1"/>
          <p:nvPr/>
        </p:nvSpPr>
        <p:spPr>
          <a:xfrm>
            <a:off x="9115623" y="9901138"/>
            <a:ext cx="760005" cy="400110"/>
          </a:xfrm>
          <a:prstGeom prst="rect">
            <a:avLst/>
          </a:prstGeom>
          <a:noFill/>
        </p:spPr>
        <p:txBody>
          <a:bodyPr wrap="none" rtlCol="0">
            <a:spAutoFit/>
          </a:bodyPr>
          <a:lstStyle/>
          <a:p>
            <a:r>
              <a:rPr lang="en-US" sz="2000" b="1" dirty="0" smtClean="0"/>
              <a:t>GN02</a:t>
            </a:r>
            <a:endParaRPr lang="en-US" sz="2000" b="1" dirty="0"/>
          </a:p>
        </p:txBody>
      </p:sp>
      <p:sp>
        <p:nvSpPr>
          <p:cNvPr id="36" name="TextBox 35"/>
          <p:cNvSpPr txBox="1"/>
          <p:nvPr/>
        </p:nvSpPr>
        <p:spPr>
          <a:xfrm>
            <a:off x="9118104" y="13005728"/>
            <a:ext cx="568512" cy="400110"/>
          </a:xfrm>
          <a:prstGeom prst="rect">
            <a:avLst/>
          </a:prstGeom>
          <a:noFill/>
        </p:spPr>
        <p:txBody>
          <a:bodyPr wrap="none" rtlCol="0">
            <a:spAutoFit/>
          </a:bodyPr>
          <a:lstStyle/>
          <a:p>
            <a:r>
              <a:rPr lang="en-US" sz="2000" b="1" dirty="0" smtClean="0"/>
              <a:t>SR1</a:t>
            </a:r>
            <a:endParaRPr lang="en-US" sz="2000" b="1" dirty="0"/>
          </a:p>
        </p:txBody>
      </p:sp>
      <p:pic>
        <p:nvPicPr>
          <p:cNvPr id="25" name="Picture 5" descr="C:\Users\fdewhirst\My Scans\2012\Chlorob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5623" y="4586248"/>
            <a:ext cx="5252384" cy="20680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fdewhirst\My Scans\2012\WPS-2.jp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44749" y="4609870"/>
            <a:ext cx="5311216" cy="202082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9115623" y="5062438"/>
            <a:ext cx="1063001" cy="400110"/>
          </a:xfrm>
          <a:prstGeom prst="rect">
            <a:avLst/>
          </a:prstGeom>
          <a:noFill/>
        </p:spPr>
        <p:txBody>
          <a:bodyPr wrap="none" rtlCol="0">
            <a:spAutoFit/>
          </a:bodyPr>
          <a:lstStyle/>
          <a:p>
            <a:r>
              <a:rPr lang="en-US" sz="2000" b="1" dirty="0" smtClean="0"/>
              <a:t>Chlorobi</a:t>
            </a:r>
            <a:endParaRPr lang="en-US" sz="2000" b="1" dirty="0"/>
          </a:p>
        </p:txBody>
      </p:sp>
      <p:sp>
        <p:nvSpPr>
          <p:cNvPr id="45" name="TextBox 44"/>
          <p:cNvSpPr txBox="1"/>
          <p:nvPr/>
        </p:nvSpPr>
        <p:spPr>
          <a:xfrm>
            <a:off x="14544749" y="4860133"/>
            <a:ext cx="865167" cy="400110"/>
          </a:xfrm>
          <a:prstGeom prst="rect">
            <a:avLst/>
          </a:prstGeom>
          <a:noFill/>
        </p:spPr>
        <p:txBody>
          <a:bodyPr wrap="none" rtlCol="0">
            <a:spAutoFit/>
          </a:bodyPr>
          <a:lstStyle/>
          <a:p>
            <a:r>
              <a:rPr lang="en-US" sz="2000" b="1" dirty="0" smtClean="0"/>
              <a:t>WPS-2</a:t>
            </a:r>
            <a:endParaRPr lang="en-US" sz="2000" b="1" dirty="0"/>
          </a:p>
        </p:txBody>
      </p:sp>
      <p:sp>
        <p:nvSpPr>
          <p:cNvPr id="29" name="Flowchart: Connector 28"/>
          <p:cNvSpPr>
            <a:spLocks noChangeAspect="1"/>
          </p:cNvSpPr>
          <p:nvPr/>
        </p:nvSpPr>
        <p:spPr>
          <a:xfrm>
            <a:off x="14050984" y="7238811"/>
            <a:ext cx="89535" cy="91440"/>
          </a:xfrm>
          <a:prstGeom prst="flowChartConnector">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3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64352" y="10100275"/>
            <a:ext cx="89535"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334588" y="10599832"/>
            <a:ext cx="89535"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141062" y="11433136"/>
            <a:ext cx="89535"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508442" y="14349375"/>
            <a:ext cx="89535"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663100" y="15014536"/>
            <a:ext cx="89535"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69167" y="13191133"/>
            <a:ext cx="89535" cy="9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11912037" y="13170736"/>
            <a:ext cx="358140" cy="110642"/>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2000963" y="10136394"/>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1982310" y="9799331"/>
            <a:ext cx="358140" cy="121706"/>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988528" y="9918215"/>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1994746" y="10030671"/>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1949978" y="10247836"/>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1925107" y="10356421"/>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2017130" y="7069277"/>
            <a:ext cx="358140" cy="100584"/>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1998460" y="7165727"/>
            <a:ext cx="358140" cy="121706"/>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2026458" y="7505582"/>
            <a:ext cx="358140" cy="100584"/>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2007816" y="7384334"/>
            <a:ext cx="358140" cy="121706"/>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2010443" y="7286807"/>
            <a:ext cx="358140" cy="100584"/>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2182223" y="10474803"/>
            <a:ext cx="358140" cy="100584"/>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214855" y="10578363"/>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196200" y="10685484"/>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2058153" y="11239387"/>
            <a:ext cx="358140" cy="110644"/>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2072452" y="11351147"/>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2058153" y="11464758"/>
            <a:ext cx="358140" cy="100584"/>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2081780" y="11565458"/>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1810062" y="13276062"/>
            <a:ext cx="358140" cy="133877"/>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1819716" y="13058421"/>
            <a:ext cx="358140" cy="121706"/>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1848303" y="12950407"/>
            <a:ext cx="358140" cy="110642"/>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1871017" y="12828566"/>
            <a:ext cx="358140" cy="121706"/>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1797656" y="13405013"/>
            <a:ext cx="358140" cy="121706"/>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1786476" y="13526719"/>
            <a:ext cx="358140" cy="121706"/>
          </a:xfrm>
          <a:prstGeom prst="rect">
            <a:avLst/>
          </a:prstGeom>
          <a:solidFill>
            <a:srgbClr val="00B0F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11378168" y="14317869"/>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1393241" y="14084979"/>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1396823" y="14197469"/>
            <a:ext cx="358140" cy="121706"/>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1494827" y="14431028"/>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1402569" y="14540371"/>
            <a:ext cx="358140" cy="121706"/>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1499491" y="14660779"/>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1442234" y="14894634"/>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1540534" y="15005126"/>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1461576" y="15114854"/>
            <a:ext cx="358140" cy="110642"/>
          </a:xfrm>
          <a:prstGeom prst="rect">
            <a:avLst/>
          </a:prstGeom>
          <a:solidFill>
            <a:srgbClr val="FF0000">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30175200" y="3657600"/>
            <a:ext cx="6400800" cy="12344400"/>
            <a:chOff x="539439" y="8806288"/>
            <a:chExt cx="7772400" cy="7022306"/>
          </a:xfrm>
        </p:grpSpPr>
        <p:sp>
          <p:nvSpPr>
            <p:cNvPr id="94" name="AutoShape 4"/>
            <p:cNvSpPr>
              <a:spLocks noChangeArrowheads="1"/>
            </p:cNvSpPr>
            <p:nvPr/>
          </p:nvSpPr>
          <p:spPr bwMode="auto">
            <a:xfrm>
              <a:off x="539439" y="8806288"/>
              <a:ext cx="7772400" cy="7022306"/>
            </a:xfrm>
            <a:prstGeom prst="roundRect">
              <a:avLst>
                <a:gd name="adj" fmla="val 7000"/>
              </a:avLst>
            </a:prstGeom>
            <a:gradFill>
              <a:gsLst>
                <a:gs pos="0">
                  <a:srgbClr val="FFF0E6"/>
                </a:gs>
                <a:gs pos="100000">
                  <a:srgbClr val="EAEAEA">
                    <a:lumMod val="0"/>
                    <a:lumOff val="100000"/>
                  </a:srgbClr>
                </a:gs>
                <a:gs pos="100000">
                  <a:srgbClr val="FFFFFF"/>
                </a:gs>
              </a:gsLst>
              <a:lin ang="5400000" scaled="1"/>
            </a:gra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Text Box 42"/>
            <p:cNvSpPr txBox="1">
              <a:spLocks noChangeArrowheads="1"/>
            </p:cNvSpPr>
            <p:nvPr/>
          </p:nvSpPr>
          <p:spPr bwMode="auto">
            <a:xfrm>
              <a:off x="3106892" y="8853603"/>
              <a:ext cx="2746173" cy="423949"/>
            </a:xfrm>
            <a:prstGeom prst="rect">
              <a:avLst/>
            </a:prstGeom>
            <a:noFill/>
            <a:ln w="9525">
              <a:noFill/>
              <a:miter lim="800000"/>
              <a:headEnd/>
              <a:tailEnd/>
            </a:ln>
            <a:effectLst/>
          </p:spPr>
          <p:txBody>
            <a:bodyPr wrap="none" lIns="52247" tIns="26123" rIns="52247" bIns="26123">
              <a:spAutoFit/>
            </a:bodyPr>
            <a:lstStyle/>
            <a:p>
              <a:pPr marL="0" marR="0" lvl="0" indent="0" algn="ctr" defTabSz="2508250" eaLnBrk="1" fontAlgn="auto" latinLnBrk="0" hangingPunct="1">
                <a:lnSpc>
                  <a:spcPct val="100000"/>
                </a:lnSpc>
                <a:spcBef>
                  <a:spcPct val="50000"/>
                </a:spcBef>
                <a:spcAft>
                  <a:spcPts val="0"/>
                </a:spcAft>
                <a:buClrTx/>
                <a:buSzTx/>
                <a:buFontTx/>
                <a:buNone/>
                <a:tabLst/>
                <a:defRPr/>
              </a:pPr>
              <a:r>
                <a:rPr kumimoji="0" lang="en-US" sz="45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Methods</a:t>
              </a:r>
              <a:endParaRPr kumimoji="0" lang="en-US" sz="45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grpSp>
      <p:sp>
        <p:nvSpPr>
          <p:cNvPr id="96" name="TextBox 95"/>
          <p:cNvSpPr txBox="1"/>
          <p:nvPr/>
        </p:nvSpPr>
        <p:spPr>
          <a:xfrm>
            <a:off x="30391770" y="4514761"/>
            <a:ext cx="5943600" cy="10633680"/>
          </a:xfrm>
          <a:prstGeom prst="rect">
            <a:avLst/>
          </a:prstGeom>
          <a:noFill/>
        </p:spPr>
        <p:txBody>
          <a:bodyPr wrap="square" rtlCol="0">
            <a:spAutoFit/>
          </a:bodyPr>
          <a:lstStyle/>
          <a:p>
            <a:pPr algn="just">
              <a:spcAft>
                <a:spcPts val="600"/>
              </a:spcAft>
            </a:pPr>
            <a:r>
              <a:rPr lang="en-US" sz="1200" b="1" dirty="0" smtClean="0"/>
              <a:t>DNA </a:t>
            </a:r>
            <a:r>
              <a:rPr lang="en-US" sz="1200" b="1" dirty="0"/>
              <a:t>purification from clinical samples.</a:t>
            </a:r>
            <a:r>
              <a:rPr lang="en-US" sz="1200" dirty="0" smtClean="0"/>
              <a:t> Dental plaque from teeth or subgingival periodontal pockets</a:t>
            </a:r>
            <a:r>
              <a:rPr lang="en-US" sz="1200" baseline="30000" dirty="0" smtClean="0"/>
              <a:t> </a:t>
            </a:r>
            <a:r>
              <a:rPr lang="en-US" sz="1200" dirty="0" smtClean="0"/>
              <a:t>was collected using sterile Gracey curettes</a:t>
            </a:r>
            <a:r>
              <a:rPr lang="en-US" sz="1200" dirty="0" smtClean="0"/>
              <a:t>.  </a:t>
            </a:r>
            <a:r>
              <a:rPr lang="en-US" sz="1200" dirty="0" smtClean="0"/>
              <a:t>Plaque from the</a:t>
            </a:r>
            <a:r>
              <a:rPr lang="en-US" sz="1200" baseline="30000" dirty="0" smtClean="0"/>
              <a:t> </a:t>
            </a:r>
            <a:r>
              <a:rPr lang="en-US" sz="1200" dirty="0" smtClean="0"/>
              <a:t>curette was transferred into 100 µl of TE buffer (50 </a:t>
            </a:r>
            <a:r>
              <a:rPr lang="en-US" sz="1200" dirty="0" err="1" smtClean="0"/>
              <a:t>mM</a:t>
            </a:r>
            <a:r>
              <a:rPr lang="en-US" sz="1200" baseline="30000" dirty="0" smtClean="0"/>
              <a:t> </a:t>
            </a:r>
            <a:r>
              <a:rPr lang="en-US" sz="1200" dirty="0" smtClean="0"/>
              <a:t>Tris-HCl, pH 7.6; 1 </a:t>
            </a:r>
            <a:r>
              <a:rPr lang="en-US" sz="1200" dirty="0" err="1" smtClean="0"/>
              <a:t>mM</a:t>
            </a:r>
            <a:r>
              <a:rPr lang="en-US" sz="1200" dirty="0" smtClean="0"/>
              <a:t> EDTA</a:t>
            </a:r>
            <a:r>
              <a:rPr lang="en-US" sz="1200" dirty="0" smtClean="0"/>
              <a:t>).  Bacteria </a:t>
            </a:r>
            <a:r>
              <a:rPr lang="en-US" sz="1200" dirty="0" smtClean="0"/>
              <a:t>on soft tissues were</a:t>
            </a:r>
            <a:r>
              <a:rPr lang="en-US" sz="1200" baseline="30000" dirty="0" smtClean="0"/>
              <a:t> </a:t>
            </a:r>
            <a:r>
              <a:rPr lang="en-US" sz="1200" dirty="0" smtClean="0"/>
              <a:t>sampled using nylon swabs. The material from the swab was dispersed</a:t>
            </a:r>
            <a:r>
              <a:rPr lang="en-US" sz="1200" baseline="30000" dirty="0" smtClean="0"/>
              <a:t> </a:t>
            </a:r>
            <a:r>
              <a:rPr lang="en-US" sz="1200" dirty="0" smtClean="0"/>
              <a:t>into 150 µl of TE buffer.  DNA extraction was performed</a:t>
            </a:r>
            <a:r>
              <a:rPr lang="en-US" sz="1200" baseline="30000" dirty="0" smtClean="0"/>
              <a:t> </a:t>
            </a:r>
            <a:r>
              <a:rPr lang="en-US" sz="1200" dirty="0" smtClean="0"/>
              <a:t>using the </a:t>
            </a:r>
            <a:r>
              <a:rPr lang="en-US" sz="1200" dirty="0" err="1" smtClean="0"/>
              <a:t>UltraClean</a:t>
            </a:r>
            <a:r>
              <a:rPr lang="en-US" sz="1200" dirty="0" smtClean="0"/>
              <a:t> microbial DNA isolation kit (Mo Bio Laboratories,</a:t>
            </a:r>
            <a:r>
              <a:rPr lang="en-US" sz="1200" baseline="30000" dirty="0" smtClean="0"/>
              <a:t> </a:t>
            </a:r>
            <a:r>
              <a:rPr lang="en-US" sz="1200" dirty="0" smtClean="0"/>
              <a:t>Carlsbad, CA) by following the manufacturer's instructions for</a:t>
            </a:r>
            <a:r>
              <a:rPr lang="en-US" sz="1200" baseline="30000" dirty="0" smtClean="0"/>
              <a:t> </a:t>
            </a:r>
            <a:r>
              <a:rPr lang="en-US" sz="1200" dirty="0" smtClean="0"/>
              <a:t>the isolation of genomic DNA from Gram-positive bacteria.  These samples were collected from both </a:t>
            </a:r>
            <a:r>
              <a:rPr lang="en-US" sz="1200" dirty="0" smtClean="0"/>
              <a:t>humans </a:t>
            </a:r>
            <a:r>
              <a:rPr lang="en-US" sz="1200" dirty="0" smtClean="0"/>
              <a:t>and </a:t>
            </a:r>
            <a:r>
              <a:rPr lang="en-US" sz="1200" dirty="0" smtClean="0"/>
              <a:t>dogs</a:t>
            </a:r>
            <a:r>
              <a:rPr lang="en-US" sz="1200" dirty="0" smtClean="0"/>
              <a:t>.  </a:t>
            </a:r>
          </a:p>
          <a:p>
            <a:pPr algn="just">
              <a:spcAft>
                <a:spcPts val="600"/>
              </a:spcAft>
            </a:pPr>
            <a:r>
              <a:rPr lang="en-US" sz="1200" b="1" dirty="0" smtClean="0"/>
              <a:t>16S </a:t>
            </a:r>
            <a:r>
              <a:rPr lang="en-US" sz="1200" b="1" dirty="0"/>
              <a:t>rRNA gene amplification.</a:t>
            </a:r>
            <a:r>
              <a:rPr lang="en-US" sz="1200" dirty="0"/>
              <a:t> Purified DNA samples were amplified with multiple primer sets designed to be selective for Chlorobi, Chloroflexi, GN02, SR1 and WPS-2 16S rRNA genes.  PCR was</a:t>
            </a:r>
            <a:r>
              <a:rPr lang="en-US" sz="1200" baseline="30000" dirty="0"/>
              <a:t> </a:t>
            </a:r>
            <a:r>
              <a:rPr lang="en-US" sz="1200" dirty="0"/>
              <a:t>performed in thin-walled tubes using a PerkinElmer 9700 Thermo</a:t>
            </a:r>
            <a:r>
              <a:rPr lang="en-US" sz="1200" baseline="30000" dirty="0"/>
              <a:t> </a:t>
            </a:r>
            <a:r>
              <a:rPr lang="en-US" sz="1200" dirty="0"/>
              <a:t>Cycler. </a:t>
            </a:r>
            <a:r>
              <a:rPr lang="en-US" sz="1200" dirty="0" smtClean="0"/>
              <a:t> The </a:t>
            </a:r>
            <a:r>
              <a:rPr lang="en-US" sz="1200" dirty="0"/>
              <a:t>reaction mixture (50 µl, final volume) contained</a:t>
            </a:r>
            <a:r>
              <a:rPr lang="en-US" sz="1200" baseline="30000" dirty="0"/>
              <a:t> </a:t>
            </a:r>
            <a:r>
              <a:rPr lang="en-US" sz="1200" dirty="0"/>
              <a:t>10-15 ng of the purified DNA template, 20 pmol of each primer,</a:t>
            </a:r>
            <a:r>
              <a:rPr lang="en-US" sz="1200" baseline="30000" dirty="0"/>
              <a:t> </a:t>
            </a:r>
            <a:r>
              <a:rPr lang="en-US" sz="1200" dirty="0"/>
              <a:t>40 nmol of </a:t>
            </a:r>
            <a:r>
              <a:rPr lang="en-US" sz="1200" dirty="0" smtClean="0"/>
              <a:t>deoxynucleotide </a:t>
            </a:r>
            <a:r>
              <a:rPr lang="en-US" sz="1200" dirty="0"/>
              <a:t>triphosphates (</a:t>
            </a:r>
            <a:r>
              <a:rPr lang="en-US" sz="1200" dirty="0" err="1"/>
              <a:t>dNTPs</a:t>
            </a:r>
            <a:r>
              <a:rPr lang="en-US" sz="1200" dirty="0"/>
              <a:t>), 2.5 </a:t>
            </a:r>
            <a:r>
              <a:rPr lang="en-US" sz="1200" dirty="0" smtClean="0"/>
              <a:t>units </a:t>
            </a:r>
            <a:r>
              <a:rPr lang="en-US" sz="1200" dirty="0"/>
              <a:t>of</a:t>
            </a:r>
            <a:r>
              <a:rPr lang="en-US" sz="1200" baseline="30000" dirty="0"/>
              <a:t> </a:t>
            </a:r>
            <a:r>
              <a:rPr lang="en-US" sz="1200" dirty="0"/>
              <a:t>Platinum </a:t>
            </a:r>
            <a:r>
              <a:rPr lang="en-US" sz="1200" i="1" dirty="0"/>
              <a:t>Taq</a:t>
            </a:r>
            <a:r>
              <a:rPr lang="en-US" sz="1200" dirty="0"/>
              <a:t> polymerase (Invitrogen, Carlsbad, CA), and 5 µl</a:t>
            </a:r>
            <a:r>
              <a:rPr lang="en-US" sz="1200" baseline="30000" dirty="0"/>
              <a:t> </a:t>
            </a:r>
            <a:r>
              <a:rPr lang="en-US" sz="1200" dirty="0"/>
              <a:t>10x PCR buffer (200 </a:t>
            </a:r>
            <a:r>
              <a:rPr lang="en-US" sz="1200" dirty="0" err="1"/>
              <a:t>mM</a:t>
            </a:r>
            <a:r>
              <a:rPr lang="en-US" sz="1200" dirty="0"/>
              <a:t> Tris-HCl, pH 8.4; 500 </a:t>
            </a:r>
            <a:r>
              <a:rPr lang="en-US" sz="1200" dirty="0" err="1"/>
              <a:t>mM</a:t>
            </a:r>
            <a:r>
              <a:rPr lang="en-US" sz="1200" dirty="0"/>
              <a:t> KCl). </a:t>
            </a:r>
            <a:r>
              <a:rPr lang="en-US" sz="1200" dirty="0" smtClean="0"/>
              <a:t> A </a:t>
            </a:r>
            <a:r>
              <a:rPr lang="en-US" sz="1200" dirty="0"/>
              <a:t>hot-start</a:t>
            </a:r>
            <a:r>
              <a:rPr lang="en-US" sz="1200" baseline="30000" dirty="0"/>
              <a:t> </a:t>
            </a:r>
            <a:r>
              <a:rPr lang="en-US" sz="1200" dirty="0"/>
              <a:t>protocol was used in which samples were preheated at 94°C</a:t>
            </a:r>
            <a:r>
              <a:rPr lang="en-US" sz="1200" baseline="30000" dirty="0"/>
              <a:t> </a:t>
            </a:r>
            <a:r>
              <a:rPr lang="en-US" sz="1200" dirty="0"/>
              <a:t>for 2 min, followed by amplification using the following conditions</a:t>
            </a:r>
            <a:r>
              <a:rPr lang="en-US" sz="1200" dirty="0" smtClean="0"/>
              <a:t>: </a:t>
            </a:r>
            <a:r>
              <a:rPr lang="en-US" sz="1200" baseline="30000" dirty="0" smtClean="0"/>
              <a:t> </a:t>
            </a:r>
            <a:r>
              <a:rPr lang="en-US" sz="1200" dirty="0"/>
              <a:t>denaturation at 94°C for 45 s, annealing at 60°C for</a:t>
            </a:r>
            <a:r>
              <a:rPr lang="en-US" sz="1200" baseline="30000" dirty="0"/>
              <a:t> </a:t>
            </a:r>
            <a:r>
              <a:rPr lang="en-US" sz="1200" dirty="0"/>
              <a:t>45 s, and elongation at 72°C for 1 min 30 s, with an additional</a:t>
            </a:r>
            <a:r>
              <a:rPr lang="en-US" sz="1200" baseline="30000" dirty="0"/>
              <a:t> </a:t>
            </a:r>
            <a:r>
              <a:rPr lang="en-US" sz="1200" dirty="0"/>
              <a:t>1 s for each cycle. </a:t>
            </a:r>
            <a:r>
              <a:rPr lang="en-US" sz="1200" dirty="0" smtClean="0"/>
              <a:t> Thirty-four </a:t>
            </a:r>
            <a:r>
              <a:rPr lang="en-US" sz="1200" dirty="0"/>
              <a:t>cycles were performed, followed by</a:t>
            </a:r>
            <a:r>
              <a:rPr lang="en-US" sz="1200" baseline="30000" dirty="0"/>
              <a:t> </a:t>
            </a:r>
            <a:r>
              <a:rPr lang="en-US" sz="1200" dirty="0"/>
              <a:t>a final elongation step at 72°C for 15 </a:t>
            </a:r>
            <a:r>
              <a:rPr lang="en-US" sz="1200" dirty="0" smtClean="0"/>
              <a:t>min.  Amplicon </a:t>
            </a:r>
            <a:r>
              <a:rPr lang="en-US" sz="1200" dirty="0"/>
              <a:t>size</a:t>
            </a:r>
            <a:r>
              <a:rPr lang="en-US" sz="1200" baseline="30000" dirty="0"/>
              <a:t> </a:t>
            </a:r>
            <a:r>
              <a:rPr lang="en-US" sz="1200" dirty="0"/>
              <a:t>and amount </a:t>
            </a:r>
            <a:r>
              <a:rPr lang="en-US" sz="1200" dirty="0" smtClean="0"/>
              <a:t>were examined </a:t>
            </a:r>
            <a:r>
              <a:rPr lang="en-US" sz="1200" dirty="0"/>
              <a:t>by electrophoresis in a 1% agarose</a:t>
            </a:r>
            <a:r>
              <a:rPr lang="en-US" sz="1200" baseline="30000" dirty="0"/>
              <a:t> </a:t>
            </a:r>
            <a:r>
              <a:rPr lang="en-US" sz="1200" dirty="0"/>
              <a:t>gel stained with SYBR Safe DNA gel stain (Invitrogen, Carlsbad,</a:t>
            </a:r>
            <a:r>
              <a:rPr lang="en-US" sz="1200" baseline="30000" dirty="0"/>
              <a:t> </a:t>
            </a:r>
            <a:r>
              <a:rPr lang="en-US" sz="1200" dirty="0"/>
              <a:t>CA) and visualized under UV light. </a:t>
            </a:r>
            <a:r>
              <a:rPr lang="en-US" sz="1200" dirty="0" smtClean="0"/>
              <a:t> When </a:t>
            </a:r>
            <a:r>
              <a:rPr lang="en-US" sz="1200" dirty="0"/>
              <a:t>the visualized product showed a single discrete amplicon of the correct size (~1.5kb), the PCR product was purified using a Qiagen PCR purification kit (Qiagen, Valencia, CA). </a:t>
            </a:r>
            <a:r>
              <a:rPr lang="en-US" sz="1200" dirty="0" smtClean="0"/>
              <a:t> When </a:t>
            </a:r>
            <a:r>
              <a:rPr lang="en-US" sz="1200" dirty="0"/>
              <a:t>the visualized product showed a</a:t>
            </a:r>
            <a:r>
              <a:rPr lang="en-US" sz="1200" baseline="30000" dirty="0"/>
              <a:t> </a:t>
            </a:r>
            <a:r>
              <a:rPr lang="en-US" sz="1200" dirty="0"/>
              <a:t>strong amplicon of the correct size, but had some smearing or multiple bands, a preparative</a:t>
            </a:r>
            <a:r>
              <a:rPr lang="en-US" sz="1200" baseline="30000" dirty="0"/>
              <a:t> </a:t>
            </a:r>
            <a:r>
              <a:rPr lang="en-US" sz="1200" dirty="0"/>
              <a:t>gel was run, and the full-length amplicon band was cut out and</a:t>
            </a:r>
            <a:r>
              <a:rPr lang="en-US" sz="1200" baseline="30000" dirty="0"/>
              <a:t> </a:t>
            </a:r>
            <a:r>
              <a:rPr lang="en-US" sz="1200" dirty="0"/>
              <a:t>DNA purified using a Qiagen gel extraction kit (Qiagen, Valencia,</a:t>
            </a:r>
            <a:r>
              <a:rPr lang="en-US" sz="1200" baseline="30000" dirty="0"/>
              <a:t> </a:t>
            </a:r>
            <a:r>
              <a:rPr lang="en-US" sz="1200" dirty="0"/>
              <a:t>CA).</a:t>
            </a:r>
            <a:r>
              <a:rPr lang="en-US" sz="1200" baseline="30000" dirty="0"/>
              <a:t> </a:t>
            </a:r>
            <a:endParaRPr lang="en-US" sz="1200" dirty="0"/>
          </a:p>
          <a:p>
            <a:pPr algn="just">
              <a:spcAft>
                <a:spcPts val="600"/>
              </a:spcAft>
            </a:pPr>
            <a:r>
              <a:rPr lang="en-US" sz="1200" b="1" dirty="0"/>
              <a:t>Cloning procedures.</a:t>
            </a:r>
            <a:r>
              <a:rPr lang="en-US" sz="1200" dirty="0"/>
              <a:t> Size-purified 16S rRNA gene amplicons were cloned using a TOPO</a:t>
            </a:r>
            <a:r>
              <a:rPr lang="en-US" sz="1200" baseline="30000" dirty="0"/>
              <a:t> </a:t>
            </a:r>
            <a:r>
              <a:rPr lang="en-US" sz="1200" dirty="0"/>
              <a:t>TA cloning kit (Invitrogen, Carlsbad, CA) by following the manufacturer's</a:t>
            </a:r>
            <a:r>
              <a:rPr lang="en-US" sz="1200" baseline="30000" dirty="0"/>
              <a:t> </a:t>
            </a:r>
            <a:r>
              <a:rPr lang="en-US" sz="1200" dirty="0"/>
              <a:t>instructions. Transformation was performed using competent </a:t>
            </a:r>
            <a:r>
              <a:rPr lang="en-US" sz="1200" i="1" dirty="0"/>
              <a:t>Escherichia</a:t>
            </a:r>
            <a:r>
              <a:rPr lang="en-US" sz="1200" i="1" baseline="30000" dirty="0"/>
              <a:t> </a:t>
            </a:r>
            <a:r>
              <a:rPr lang="en-US" sz="1200" i="1" dirty="0"/>
              <a:t>coli</a:t>
            </a:r>
            <a:r>
              <a:rPr lang="en-US" sz="1200" dirty="0"/>
              <a:t> TOP10 cells provided by the manufacturer. </a:t>
            </a:r>
            <a:r>
              <a:rPr lang="en-US" sz="1200" dirty="0" smtClean="0"/>
              <a:t> Transformed </a:t>
            </a:r>
            <a:r>
              <a:rPr lang="en-US" sz="1200" dirty="0"/>
              <a:t>cells</a:t>
            </a:r>
            <a:r>
              <a:rPr lang="en-US" sz="1200" baseline="30000" dirty="0"/>
              <a:t> </a:t>
            </a:r>
            <a:r>
              <a:rPr lang="en-US" sz="1200" dirty="0"/>
              <a:t>were plated onto Luria-</a:t>
            </a:r>
            <a:r>
              <a:rPr lang="en-US" sz="1200" dirty="0" err="1"/>
              <a:t>Bertani</a:t>
            </a:r>
            <a:r>
              <a:rPr lang="en-US" sz="1200" dirty="0"/>
              <a:t> agar plates supplemented </a:t>
            </a:r>
            <a:r>
              <a:rPr lang="en-US" sz="1200" dirty="0" smtClean="0"/>
              <a:t>with kanamycin </a:t>
            </a:r>
            <a:r>
              <a:rPr lang="en-US" sz="1200" dirty="0"/>
              <a:t>(50 µg/ml) and incubated overnight at 37°C.</a:t>
            </a:r>
            <a:r>
              <a:rPr lang="en-US" sz="1200" baseline="30000" dirty="0"/>
              <a:t> </a:t>
            </a:r>
            <a:endParaRPr lang="en-US" sz="1200" dirty="0"/>
          </a:p>
          <a:p>
            <a:pPr algn="just">
              <a:spcAft>
                <a:spcPts val="600"/>
              </a:spcAft>
            </a:pPr>
            <a:r>
              <a:rPr lang="en-US" sz="1200" b="1" dirty="0"/>
              <a:t>Library screening.</a:t>
            </a:r>
            <a:r>
              <a:rPr lang="en-US" sz="1200" dirty="0"/>
              <a:t> 60-100 colonies from each library were used directly as template for colony PCR to amplify the cloned insert with Invitrogen vector M13</a:t>
            </a:r>
            <a:r>
              <a:rPr lang="en-US" sz="1200" baseline="30000" dirty="0"/>
              <a:t> </a:t>
            </a:r>
            <a:r>
              <a:rPr lang="en-US" sz="1200" dirty="0"/>
              <a:t>(–21) forward and M13 reverse primers. </a:t>
            </a:r>
            <a:r>
              <a:rPr lang="en-US" sz="1200" dirty="0" smtClean="0"/>
              <a:t> Colonies </a:t>
            </a:r>
            <a:r>
              <a:rPr lang="en-US" sz="1200" dirty="0"/>
              <a:t>were picked with a sterile toothpick and dipped into 50 µl reaction mixtures containing 10 pmol each primer, 40 nmol of </a:t>
            </a:r>
            <a:r>
              <a:rPr lang="en-US" sz="1200" dirty="0" smtClean="0"/>
              <a:t>deoxynucleotide </a:t>
            </a:r>
            <a:r>
              <a:rPr lang="en-US" sz="1200" dirty="0"/>
              <a:t>triphosphates (</a:t>
            </a:r>
            <a:r>
              <a:rPr lang="en-US" sz="1200" dirty="0" err="1"/>
              <a:t>dNTPs</a:t>
            </a:r>
            <a:r>
              <a:rPr lang="en-US" sz="1200" dirty="0"/>
              <a:t>), 1.25 units of DNA Taq Polymerase (NEB, Beverly, MA), and 5 µl</a:t>
            </a:r>
            <a:r>
              <a:rPr lang="en-US" sz="1200" baseline="30000" dirty="0"/>
              <a:t> </a:t>
            </a:r>
            <a:r>
              <a:rPr lang="en-US" sz="1200" dirty="0"/>
              <a:t>10x PCR buffer (200 </a:t>
            </a:r>
            <a:r>
              <a:rPr lang="en-US" sz="1200" dirty="0" err="1"/>
              <a:t>mM</a:t>
            </a:r>
            <a:r>
              <a:rPr lang="en-US" sz="1200" dirty="0"/>
              <a:t> Tris-HCl, 100 </a:t>
            </a:r>
            <a:r>
              <a:rPr lang="en-US" sz="1200" dirty="0" err="1"/>
              <a:t>mM</a:t>
            </a:r>
            <a:r>
              <a:rPr lang="en-US" sz="1200" dirty="0"/>
              <a:t> (NH</a:t>
            </a:r>
            <a:r>
              <a:rPr lang="en-US" sz="1200" baseline="-25000" dirty="0"/>
              <a:t>4</a:t>
            </a:r>
            <a:r>
              <a:rPr lang="en-US" sz="1200" dirty="0"/>
              <a:t>)</a:t>
            </a:r>
            <a:r>
              <a:rPr lang="en-US" sz="1200" baseline="-25000" dirty="0"/>
              <a:t>2</a:t>
            </a:r>
            <a:r>
              <a:rPr lang="en-US" sz="1200" dirty="0"/>
              <a:t>SO</a:t>
            </a:r>
            <a:r>
              <a:rPr lang="en-US" sz="1200" baseline="-25000" dirty="0"/>
              <a:t>4</a:t>
            </a:r>
            <a:r>
              <a:rPr lang="en-US" sz="1200" dirty="0"/>
              <a:t>, 20mM MgSO</a:t>
            </a:r>
            <a:r>
              <a:rPr lang="en-US" sz="1200" baseline="-25000" dirty="0"/>
              <a:t>4</a:t>
            </a:r>
            <a:r>
              <a:rPr lang="en-US" sz="1200" dirty="0"/>
              <a:t>, 1% Triton X-100, 100 </a:t>
            </a:r>
            <a:r>
              <a:rPr lang="en-US" sz="1200" dirty="0" err="1"/>
              <a:t>mM</a:t>
            </a:r>
            <a:r>
              <a:rPr lang="en-US" sz="1200" dirty="0"/>
              <a:t> KCl, pH 8.8,). Electrophoresis</a:t>
            </a:r>
            <a:r>
              <a:rPr lang="en-US" sz="1200" baseline="30000" dirty="0"/>
              <a:t> </a:t>
            </a:r>
            <a:r>
              <a:rPr lang="en-US" sz="1200" dirty="0"/>
              <a:t>on a 1% agarose gel was used to verify the correct amplicon</a:t>
            </a:r>
            <a:r>
              <a:rPr lang="en-US" sz="1200" baseline="30000" dirty="0"/>
              <a:t> </a:t>
            </a:r>
            <a:r>
              <a:rPr lang="en-US" sz="1200" dirty="0"/>
              <a:t>size for 16 clones from each library. </a:t>
            </a:r>
          </a:p>
          <a:p>
            <a:pPr algn="just">
              <a:spcAft>
                <a:spcPts val="600"/>
              </a:spcAft>
            </a:pPr>
            <a:r>
              <a:rPr lang="en-US" sz="1200" b="1" dirty="0"/>
              <a:t>16S rRNA data analysis.</a:t>
            </a:r>
            <a:r>
              <a:rPr lang="en-US" sz="1200" dirty="0"/>
              <a:t> </a:t>
            </a:r>
            <a:r>
              <a:rPr lang="en-US" sz="1200" dirty="0" smtClean="0"/>
              <a:t> Sequence </a:t>
            </a:r>
            <a:r>
              <a:rPr lang="en-US" sz="1200" dirty="0"/>
              <a:t>information </a:t>
            </a:r>
            <a:r>
              <a:rPr lang="en-US" sz="1200" dirty="0" smtClean="0"/>
              <a:t>determined </a:t>
            </a:r>
            <a:r>
              <a:rPr lang="en-US" sz="1200" dirty="0"/>
              <a:t>using primer AF37 (positions</a:t>
            </a:r>
            <a:r>
              <a:rPr lang="en-US" sz="1200" baseline="30000" dirty="0"/>
              <a:t> </a:t>
            </a:r>
            <a:r>
              <a:rPr lang="en-US" sz="1200" dirty="0"/>
              <a:t>521 to 533, reverse) </a:t>
            </a:r>
            <a:r>
              <a:rPr lang="en-US" sz="1200" dirty="0" smtClean="0"/>
              <a:t>allowed </a:t>
            </a:r>
            <a:r>
              <a:rPr lang="en-US" sz="1200" dirty="0"/>
              <a:t>preliminary identification of clones.</a:t>
            </a:r>
            <a:r>
              <a:rPr lang="en-US" sz="1200" baseline="30000" dirty="0"/>
              <a:t> </a:t>
            </a:r>
            <a:r>
              <a:rPr lang="en-US" sz="1200" baseline="30000" dirty="0" smtClean="0"/>
              <a:t> </a:t>
            </a:r>
            <a:r>
              <a:rPr lang="en-US" sz="1200" dirty="0" smtClean="0"/>
              <a:t>Clones </a:t>
            </a:r>
            <a:r>
              <a:rPr lang="en-US" sz="1200" dirty="0"/>
              <a:t>or strains that </a:t>
            </a:r>
            <a:r>
              <a:rPr lang="en-US" sz="1200" dirty="0" smtClean="0"/>
              <a:t>appeared </a:t>
            </a:r>
            <a:r>
              <a:rPr lang="en-US" sz="1200" dirty="0"/>
              <a:t>to be in the phyla being </a:t>
            </a:r>
            <a:r>
              <a:rPr lang="en-US" sz="1200" dirty="0" smtClean="0"/>
              <a:t>sought, </a:t>
            </a:r>
            <a:r>
              <a:rPr lang="en-US" sz="1200" dirty="0"/>
              <a:t>or whose sequences </a:t>
            </a:r>
            <a:r>
              <a:rPr lang="en-US" sz="1200" dirty="0" smtClean="0"/>
              <a:t>appeared </a:t>
            </a:r>
            <a:r>
              <a:rPr lang="en-US" sz="1200" dirty="0"/>
              <a:t>novel (differing</a:t>
            </a:r>
            <a:r>
              <a:rPr lang="en-US" sz="1200" baseline="30000" dirty="0"/>
              <a:t> </a:t>
            </a:r>
            <a:r>
              <a:rPr lang="en-US" sz="1200" dirty="0"/>
              <a:t>by more than 7 bases from previously identified oral reference</a:t>
            </a:r>
            <a:r>
              <a:rPr lang="en-US" sz="1200" baseline="30000" dirty="0"/>
              <a:t> </a:t>
            </a:r>
            <a:r>
              <a:rPr lang="en-US" sz="1200" dirty="0"/>
              <a:t>sequences in the first 500 bp) were fully sequenced on both</a:t>
            </a:r>
            <a:r>
              <a:rPr lang="en-US" sz="1200" baseline="30000" dirty="0"/>
              <a:t> </a:t>
            </a:r>
            <a:r>
              <a:rPr lang="en-US" sz="1200" dirty="0"/>
              <a:t>strands (approximately 1,540 bases) using 5 additional</a:t>
            </a:r>
            <a:r>
              <a:rPr lang="en-US" sz="1200" baseline="30000" dirty="0"/>
              <a:t> </a:t>
            </a:r>
            <a:r>
              <a:rPr lang="en-US" sz="1200" dirty="0"/>
              <a:t>sequencing primers. Sequences were assembled from the ABI electropherogram files</a:t>
            </a:r>
            <a:r>
              <a:rPr lang="en-US" sz="1200" baseline="30000" dirty="0"/>
              <a:t> </a:t>
            </a:r>
            <a:r>
              <a:rPr lang="en-US" sz="1200" dirty="0"/>
              <a:t>using Sequencher (Gene Codes Corporation, Ann Arbor, MI).</a:t>
            </a:r>
            <a:r>
              <a:rPr lang="en-US" sz="1200" baseline="30000" dirty="0"/>
              <a:t> </a:t>
            </a:r>
            <a:endParaRPr lang="en-US" sz="1200" dirty="0"/>
          </a:p>
          <a:p>
            <a:pPr algn="just">
              <a:spcAft>
                <a:spcPts val="600"/>
              </a:spcAft>
            </a:pPr>
            <a:r>
              <a:rPr lang="en-US" sz="1200" b="1" dirty="0"/>
              <a:t>Addition to the Human Oral Microbiome Database.</a:t>
            </a:r>
            <a:r>
              <a:rPr lang="en-US" sz="1200" dirty="0"/>
              <a:t>  For 16S rRNA gene sequences that did not match named species we created novel 16S rRNA gene-based phylotypes.  Phylotypes </a:t>
            </a:r>
            <a:r>
              <a:rPr lang="en-US" sz="1200" dirty="0" smtClean="0"/>
              <a:t>were defined </a:t>
            </a:r>
            <a:r>
              <a:rPr lang="en-US" sz="1200" dirty="0"/>
              <a:t>as a cluster of full-length 16S rRNA gene sequences that have greater than 98.5% similarity to one another and have less than 98.5% similarity to neighboring taxa.  Each phylotype was assigned a human oral taxon (HOT) number.  Any sequences obtained that had greater than 98.5% 16S rRNA gene sequence similarity to a previously defined phylotype were merged into that phylotype.  All sequences were screened for the possibility of being chimeras by Chimera Slayer software (Brian Haas, the Broad Institute [http</a:t>
            </a:r>
            <a:r>
              <a:rPr lang="en-US" sz="1200" dirty="0" smtClean="0"/>
              <a:t>:// sourceforget.net]).</a:t>
            </a:r>
            <a:endParaRPr lang="en-US" sz="1200" dirty="0"/>
          </a:p>
        </p:txBody>
      </p:sp>
      <p:pic>
        <p:nvPicPr>
          <p:cNvPr id="1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977332" y="9077153"/>
            <a:ext cx="6016457" cy="437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9630" y="4575630"/>
            <a:ext cx="7944512" cy="901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descr="C:\Users\fdewhirst\Documents\_1_Word\_1_PAPERS\Papers 1\Q79 Dewhirst Rare Divisions--------writing\AADR Poster 2012\Camanocha croppe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6370931" y="838200"/>
            <a:ext cx="1471894" cy="181828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C:\Users\fdewhirst\Documents\_1_Word\_1_PAPERS\Papers 1\Q79 Dewhirst Rare Divisions--------writing\AADR Poster 2012\2010 Dewhirst croppe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753415" y="838200"/>
            <a:ext cx="1474470" cy="179688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6743523" y="2550746"/>
            <a:ext cx="779381" cy="461665"/>
          </a:xfrm>
          <a:prstGeom prst="rect">
            <a:avLst/>
          </a:prstGeom>
          <a:noFill/>
        </p:spPr>
        <p:txBody>
          <a:bodyPr wrap="none" rtlCol="0">
            <a:spAutoFit/>
          </a:bodyPr>
          <a:lstStyle/>
          <a:p>
            <a:pPr algn="ctr"/>
            <a:r>
              <a:rPr lang="en-US" sz="2400" b="1" dirty="0" smtClean="0"/>
              <a:t>Anuj</a:t>
            </a:r>
            <a:endParaRPr lang="en-US" sz="2400" b="1" dirty="0"/>
          </a:p>
        </p:txBody>
      </p:sp>
      <p:sp>
        <p:nvSpPr>
          <p:cNvPr id="91" name="TextBox 90"/>
          <p:cNvSpPr txBox="1"/>
          <p:nvPr/>
        </p:nvSpPr>
        <p:spPr>
          <a:xfrm>
            <a:off x="39055650" y="2558561"/>
            <a:ext cx="871905" cy="461665"/>
          </a:xfrm>
          <a:prstGeom prst="rect">
            <a:avLst/>
          </a:prstGeom>
          <a:noFill/>
        </p:spPr>
        <p:txBody>
          <a:bodyPr wrap="none" rtlCol="0">
            <a:spAutoFit/>
          </a:bodyPr>
          <a:lstStyle/>
          <a:p>
            <a:pPr algn="ctr"/>
            <a:r>
              <a:rPr lang="en-US" sz="2400" b="1" dirty="0" smtClean="0"/>
              <a:t>Floyd</a:t>
            </a:r>
            <a:endParaRPr lang="en-US" sz="2400" b="1" dirty="0"/>
          </a:p>
        </p:txBody>
      </p:sp>
      <p:sp>
        <p:nvSpPr>
          <p:cNvPr id="46" name="TextBox 45"/>
          <p:cNvSpPr txBox="1"/>
          <p:nvPr/>
        </p:nvSpPr>
        <p:spPr>
          <a:xfrm>
            <a:off x="19499022" y="15230415"/>
            <a:ext cx="4064831" cy="400110"/>
          </a:xfrm>
          <a:prstGeom prst="rect">
            <a:avLst/>
          </a:prstGeom>
          <a:noFill/>
        </p:spPr>
        <p:txBody>
          <a:bodyPr wrap="none" rtlCol="0">
            <a:spAutoFit/>
          </a:bodyPr>
          <a:lstStyle/>
          <a:p>
            <a:r>
              <a:rPr lang="en-US" sz="2000" b="1" dirty="0" smtClean="0"/>
              <a:t>QRC</a:t>
            </a:r>
            <a:r>
              <a:rPr lang="en-US" sz="2000" dirty="0" smtClean="0"/>
              <a:t>   Download a copy of the poster </a:t>
            </a:r>
            <a:endParaRPr lang="en-US" sz="2000" dirty="0"/>
          </a:p>
        </p:txBody>
      </p:sp>
      <p:pic>
        <p:nvPicPr>
          <p:cNvPr id="103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165497" y="13968813"/>
            <a:ext cx="1632477" cy="163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78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2596</Words>
  <Application>Microsoft Office PowerPoint</Application>
  <PresentationFormat>Custom</PresentationFormat>
  <Paragraphs>52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The Forsyth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Floyd Dewhirst</dc:creator>
  <cp:lastModifiedBy> Floyd Dewhirst</cp:lastModifiedBy>
  <cp:revision>65</cp:revision>
  <dcterms:created xsi:type="dcterms:W3CDTF">2011-12-30T18:36:49Z</dcterms:created>
  <dcterms:modified xsi:type="dcterms:W3CDTF">2012-03-14T13:52:11Z</dcterms:modified>
</cp:coreProperties>
</file>